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4"/>
  </p:notesMasterIdLst>
  <p:sldIdLst>
    <p:sldId id="276" r:id="rId2"/>
    <p:sldId id="2466" r:id="rId3"/>
    <p:sldId id="257" r:id="rId4"/>
    <p:sldId id="258" r:id="rId5"/>
    <p:sldId id="260" r:id="rId6"/>
    <p:sldId id="259" r:id="rId7"/>
    <p:sldId id="261" r:id="rId8"/>
    <p:sldId id="262" r:id="rId9"/>
    <p:sldId id="277" r:id="rId10"/>
    <p:sldId id="2468" r:id="rId11"/>
    <p:sldId id="278" r:id="rId12"/>
    <p:sldId id="2445" r:id="rId13"/>
    <p:sldId id="280" r:id="rId14"/>
    <p:sldId id="2465" r:id="rId15"/>
    <p:sldId id="2447" r:id="rId16"/>
    <p:sldId id="2446" r:id="rId17"/>
    <p:sldId id="279" r:id="rId18"/>
    <p:sldId id="2456" r:id="rId19"/>
    <p:sldId id="2451" r:id="rId20"/>
    <p:sldId id="2453" r:id="rId21"/>
    <p:sldId id="2454" r:id="rId22"/>
    <p:sldId id="2455" r:id="rId23"/>
    <p:sldId id="2462" r:id="rId24"/>
    <p:sldId id="2463" r:id="rId25"/>
    <p:sldId id="2469" r:id="rId26"/>
    <p:sldId id="2457" r:id="rId27"/>
    <p:sldId id="2464" r:id="rId28"/>
    <p:sldId id="2460" r:id="rId29"/>
    <p:sldId id="2461" r:id="rId30"/>
    <p:sldId id="266" r:id="rId31"/>
    <p:sldId id="2467" r:id="rId32"/>
    <p:sldId id="275" r:id="rId33"/>
  </p:sldIdLst>
  <p:sldSz cx="9144000" cy="5143500" type="screen16x9"/>
  <p:notesSz cx="6858000" cy="9144000"/>
  <p:embeddedFontLst>
    <p:embeddedFont>
      <p:font typeface="Lato" panose="020B0604020202020204" charset="0"/>
      <p:regular r:id="rId35"/>
      <p:bold r:id="rId36"/>
      <p:italic r:id="rId37"/>
      <p:boldItalic r:id="rId38"/>
    </p:embeddedFont>
    <p:embeddedFont>
      <p:font typeface="Montserrat" panose="020B0604020202020204" charset="0"/>
      <p:regular r:id="rId39"/>
      <p:bold r:id="rId40"/>
      <p:italic r:id="rId41"/>
      <p:boldItalic r:id="rId42"/>
    </p:embeddedFont>
    <p:embeddedFont>
      <p:font typeface="Raleway" panose="020B0604020202020204" charset="0"/>
      <p:regular r:id="rId43"/>
      <p:bold r:id="rId44"/>
      <p:italic r:id="rId45"/>
      <p:boldItalic r:id="rId46"/>
    </p:embeddedFont>
    <p:embeddedFont>
      <p:font typeface="Robot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C3276BA-8E4D-46CE-8BFB-472BC6A11EE7}">
          <p14:sldIdLst>
            <p14:sldId id="276"/>
            <p14:sldId id="2466"/>
            <p14:sldId id="257"/>
            <p14:sldId id="258"/>
            <p14:sldId id="260"/>
            <p14:sldId id="259"/>
            <p14:sldId id="261"/>
            <p14:sldId id="262"/>
            <p14:sldId id="277"/>
            <p14:sldId id="2468"/>
            <p14:sldId id="278"/>
            <p14:sldId id="2445"/>
            <p14:sldId id="280"/>
            <p14:sldId id="2465"/>
            <p14:sldId id="2447"/>
            <p14:sldId id="2446"/>
            <p14:sldId id="279"/>
            <p14:sldId id="2456"/>
            <p14:sldId id="2451"/>
            <p14:sldId id="2453"/>
            <p14:sldId id="2454"/>
            <p14:sldId id="2455"/>
            <p14:sldId id="2462"/>
            <p14:sldId id="2463"/>
            <p14:sldId id="2469"/>
            <p14:sldId id="2457"/>
            <p14:sldId id="2464"/>
            <p14:sldId id="2460"/>
            <p14:sldId id="2461"/>
            <p14:sldId id="266"/>
            <p14:sldId id="2467"/>
            <p14:sldId id="27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5" autoAdjust="0"/>
    <p:restoredTop sz="93333" autoAdjust="0"/>
  </p:normalViewPr>
  <p:slideViewPr>
    <p:cSldViewPr snapToGrid="0">
      <p:cViewPr varScale="1">
        <p:scale>
          <a:sx n="113" d="100"/>
          <a:sy n="113" d="100"/>
        </p:scale>
        <p:origin x="499"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11138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7829e79b8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7829e79b8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7829e79b8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7829e79b8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 and body_alt3">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cstate="email">
            <a:alphaModFix amt="80000"/>
            <a:extLst>
              <a:ext uri="{28A0092B-C50C-407E-A947-70E740481C1C}">
                <a14:useLocalDpi xmlns:a14="http://schemas.microsoft.com/office/drawing/2010/main"/>
              </a:ext>
            </a:extLst>
          </a:blip>
          <a:srcRect/>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981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hyperlink" Target="https://commons.wikimedia.org/wiki/File:Android_dance.svg" TargetMode="External"/><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pixabay.com/en/walking-man-young-isolated-2651721/" TargetMode="External"/><Relationship Id="rId5" Type="http://schemas.openxmlformats.org/officeDocument/2006/relationships/image" Target="../media/image14.png"/><Relationship Id="rId10" Type="http://schemas.openxmlformats.org/officeDocument/2006/relationships/hyperlink" Target="https://fortnite.gamepedia.com/Shopping_Cart" TargetMode="External"/><Relationship Id="rId4" Type="http://schemas.openxmlformats.org/officeDocument/2006/relationships/hyperlink" Target="http://pngimg.com/download/25951" TargetMode="Externa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commons.wikimedia.org/wiki/File:Android_dance.svg" TargetMode="External"/><Relationship Id="rId7" Type="http://schemas.openxmlformats.org/officeDocument/2006/relationships/hyperlink" Target="https://en.wikipedia.org/wiki/Ring_network" TargetMode="External"/><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hyperlink" Target="https://pixabay.com/en/proximity-radar-enemy-green-150698/" TargetMode="External"/><Relationship Id="rId5" Type="http://schemas.openxmlformats.org/officeDocument/2006/relationships/hyperlink" Target="https://the1709blog.blogspot.com/" TargetMode="Externa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hyperlink" Target="http://gadgetsin.com/limited-edition-bad-robot-collectible-figure.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jpeg"/><Relationship Id="rId7" Type="http://schemas.openxmlformats.org/officeDocument/2006/relationships/hyperlink" Target="https://en.wikipedia.org/wiki/Android_Studi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slide" Target="slide5.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53EFFC-C054-44E1-831E-DF2363CE3D10}"/>
              </a:ext>
            </a:extLst>
          </p:cNvPr>
          <p:cNvSpPr txBox="1"/>
          <p:nvPr/>
        </p:nvSpPr>
        <p:spPr>
          <a:xfrm>
            <a:off x="1246293" y="2498818"/>
            <a:ext cx="6366934" cy="461665"/>
          </a:xfrm>
          <a:prstGeom prst="rect">
            <a:avLst/>
          </a:prstGeom>
          <a:noFill/>
        </p:spPr>
        <p:txBody>
          <a:bodyPr wrap="square" rtlCol="0">
            <a:spAutoFit/>
          </a:bodyPr>
          <a:lstStyle/>
          <a:p>
            <a:pPr algn="ctr"/>
            <a:endParaRPr lang="en-IN" sz="2400" b="1" dirty="0">
              <a:latin typeface="Montserrat" panose="00000500000000000000"/>
            </a:endParaRPr>
          </a:p>
        </p:txBody>
      </p:sp>
      <p:sp>
        <p:nvSpPr>
          <p:cNvPr id="10" name="Title 9">
            <a:extLst>
              <a:ext uri="{FF2B5EF4-FFF2-40B4-BE49-F238E27FC236}">
                <a16:creationId xmlns:a16="http://schemas.microsoft.com/office/drawing/2014/main" id="{55C67242-0E20-46A0-A3FC-608A6ACC375E}"/>
              </a:ext>
            </a:extLst>
          </p:cNvPr>
          <p:cNvSpPr>
            <a:spLocks noGrp="1"/>
          </p:cNvSpPr>
          <p:nvPr>
            <p:ph type="ctrTitle"/>
          </p:nvPr>
        </p:nvSpPr>
        <p:spPr>
          <a:xfrm>
            <a:off x="1376680" y="1816746"/>
            <a:ext cx="6106160" cy="2065424"/>
          </a:xfrm>
        </p:spPr>
        <p:txBody>
          <a:bodyPr/>
          <a:lstStyle/>
          <a:p>
            <a:pPr algn="ctr"/>
            <a:r>
              <a:rPr lang="en-IN" sz="2400" dirty="0">
                <a:latin typeface="Montserrat" panose="00000500000000000000"/>
              </a:rPr>
              <a:t>AUTOMATED SUPERMARKET NAVIGATION </a:t>
            </a:r>
            <a:br>
              <a:rPr lang="en-IN" sz="2400" dirty="0">
                <a:latin typeface="Montserrat" panose="00000500000000000000"/>
              </a:rPr>
            </a:br>
            <a:r>
              <a:rPr lang="en-IN" sz="2400" dirty="0">
                <a:latin typeface="Montserrat" panose="00000500000000000000"/>
              </a:rPr>
              <a:t>AND GUIDANCE SYSTEM</a:t>
            </a:r>
            <a:endParaRPr lang="en-IN" sz="2400" dirty="0"/>
          </a:p>
        </p:txBody>
      </p:sp>
    </p:spTree>
    <p:extLst>
      <p:ext uri="{BB962C8B-B14F-4D97-AF65-F5344CB8AC3E}">
        <p14:creationId xmlns:p14="http://schemas.microsoft.com/office/powerpoint/2010/main" val="3937170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7979-AB15-4018-9FAF-48CA2BE67589}"/>
              </a:ext>
            </a:extLst>
          </p:cNvPr>
          <p:cNvSpPr>
            <a:spLocks noGrp="1"/>
          </p:cNvSpPr>
          <p:nvPr>
            <p:ph type="title"/>
          </p:nvPr>
        </p:nvSpPr>
        <p:spPr/>
        <p:txBody>
          <a:bodyPr/>
          <a:lstStyle/>
          <a:p>
            <a:r>
              <a:rPr lang="en-IN" dirty="0"/>
              <a:t>Existing Systems </a:t>
            </a:r>
          </a:p>
        </p:txBody>
      </p:sp>
      <p:sp>
        <p:nvSpPr>
          <p:cNvPr id="3" name="Text Placeholder 2">
            <a:extLst>
              <a:ext uri="{FF2B5EF4-FFF2-40B4-BE49-F238E27FC236}">
                <a16:creationId xmlns:a16="http://schemas.microsoft.com/office/drawing/2014/main" id="{D5E67BB5-5BF8-4A5B-94DB-A58D8662E859}"/>
              </a:ext>
            </a:extLst>
          </p:cNvPr>
          <p:cNvSpPr>
            <a:spLocks noGrp="1"/>
          </p:cNvSpPr>
          <p:nvPr>
            <p:ph type="body" idx="1"/>
          </p:nvPr>
        </p:nvSpPr>
        <p:spPr>
          <a:xfrm>
            <a:off x="729450" y="2078875"/>
            <a:ext cx="2399513" cy="2261100"/>
          </a:xfrm>
        </p:spPr>
        <p:txBody>
          <a:bodyPr/>
          <a:lstStyle/>
          <a:p>
            <a:pPr marL="146050" indent="0">
              <a:buNone/>
            </a:pPr>
            <a:r>
              <a:rPr lang="en-US" sz="1400" b="1" dirty="0"/>
              <a:t>Warehouse</a:t>
            </a:r>
            <a:r>
              <a:rPr lang="en-US" b="1" dirty="0"/>
              <a:t> : </a:t>
            </a:r>
          </a:p>
          <a:p>
            <a:pPr marL="146050" indent="0">
              <a:buNone/>
            </a:pPr>
            <a:endParaRPr lang="en-US" dirty="0"/>
          </a:p>
          <a:p>
            <a:pPr marL="488950" indent="-342900">
              <a:buFont typeface="+mj-lt"/>
              <a:buAutoNum type="arabicPeriod"/>
            </a:pPr>
            <a:r>
              <a:rPr lang="en-US" dirty="0"/>
              <a:t>Balyo  forklift </a:t>
            </a:r>
          </a:p>
          <a:p>
            <a:pPr marL="488950" indent="-342900">
              <a:buFont typeface="+mj-lt"/>
              <a:buAutoNum type="arabicPeriod"/>
            </a:pPr>
            <a:r>
              <a:rPr lang="en-US" dirty="0"/>
              <a:t>Freight 1500 </a:t>
            </a:r>
          </a:p>
          <a:p>
            <a:pPr marL="146050" indent="0">
              <a:buNone/>
            </a:pPr>
            <a:endParaRPr lang="en-US" dirty="0"/>
          </a:p>
          <a:p>
            <a:pPr marL="146050" indent="0">
              <a:buNone/>
            </a:pPr>
            <a:r>
              <a:rPr lang="en-US" sz="1400" b="1" dirty="0"/>
              <a:t>Agriculture:</a:t>
            </a:r>
          </a:p>
          <a:p>
            <a:pPr marL="146050" indent="0">
              <a:buNone/>
            </a:pPr>
            <a:endParaRPr lang="en-US" sz="1400" dirty="0"/>
          </a:p>
          <a:p>
            <a:pPr marL="488950" indent="-342900">
              <a:buFont typeface="+mj-lt"/>
              <a:buAutoNum type="arabicPeriod"/>
            </a:pPr>
            <a:r>
              <a:rPr lang="en-US" dirty="0"/>
              <a:t>Driverless tractor</a:t>
            </a:r>
          </a:p>
          <a:p>
            <a:pPr marL="488950" indent="-342900">
              <a:buFont typeface="+mj-lt"/>
              <a:buAutoNum type="arabicPeriod"/>
            </a:pPr>
            <a:r>
              <a:rPr lang="en-US" dirty="0"/>
              <a:t>Bonirob</a:t>
            </a:r>
            <a:endParaRPr lang="en-IN" dirty="0"/>
          </a:p>
        </p:txBody>
      </p:sp>
      <p:pic>
        <p:nvPicPr>
          <p:cNvPr id="7" name="Picture 6">
            <a:extLst>
              <a:ext uri="{FF2B5EF4-FFF2-40B4-BE49-F238E27FC236}">
                <a16:creationId xmlns:a16="http://schemas.microsoft.com/office/drawing/2014/main" id="{8D968046-00F6-4947-AB1E-EE712A5A5F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419" y="1318650"/>
            <a:ext cx="2582489" cy="1585109"/>
          </a:xfrm>
          <a:prstGeom prst="rect">
            <a:avLst/>
          </a:prstGeom>
        </p:spPr>
      </p:pic>
      <p:pic>
        <p:nvPicPr>
          <p:cNvPr id="9" name="Picture 8">
            <a:extLst>
              <a:ext uri="{FF2B5EF4-FFF2-40B4-BE49-F238E27FC236}">
                <a16:creationId xmlns:a16="http://schemas.microsoft.com/office/drawing/2014/main" id="{76CB6B9F-6D36-4B42-9627-768F167C0E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7209" y="2111204"/>
            <a:ext cx="3128963" cy="2018883"/>
          </a:xfrm>
          <a:prstGeom prst="rect">
            <a:avLst/>
          </a:prstGeom>
        </p:spPr>
      </p:pic>
      <p:pic>
        <p:nvPicPr>
          <p:cNvPr id="6" name="Picture 5">
            <a:extLst>
              <a:ext uri="{FF2B5EF4-FFF2-40B4-BE49-F238E27FC236}">
                <a16:creationId xmlns:a16="http://schemas.microsoft.com/office/drawing/2014/main" id="{9BAE9D2F-B7F8-484E-A7CC-458BC1C7A9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4418" y="3221324"/>
            <a:ext cx="2582490" cy="1513235"/>
          </a:xfrm>
          <a:prstGeom prst="rect">
            <a:avLst/>
          </a:prstGeom>
        </p:spPr>
      </p:pic>
    </p:spTree>
    <p:extLst>
      <p:ext uri="{BB962C8B-B14F-4D97-AF65-F5344CB8AC3E}">
        <p14:creationId xmlns:p14="http://schemas.microsoft.com/office/powerpoint/2010/main" val="3497221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extLst>
              <a:ext uri="{BEBA8EAE-BF5A-486C-A8C5-ECC9F3942E4B}">
                <a14:imgProps xmlns:a14="http://schemas.microsoft.com/office/drawing/2010/main">
                  <a14:imgLayer r:embed="rId3">
                    <a14:imgEffect>
                      <a14:sharpenSoften amount="9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9683-A06E-4F03-BB08-27B457B7F2F7}"/>
              </a:ext>
            </a:extLst>
          </p:cNvPr>
          <p:cNvSpPr>
            <a:spLocks noGrp="1"/>
          </p:cNvSpPr>
          <p:nvPr>
            <p:ph type="title" idx="4294967295"/>
          </p:nvPr>
        </p:nvSpPr>
        <p:spPr>
          <a:xfrm>
            <a:off x="450273" y="2388323"/>
            <a:ext cx="6303818" cy="1519237"/>
          </a:xfrm>
        </p:spPr>
        <p:txBody>
          <a:bodyPr/>
          <a:lstStyle/>
          <a:p>
            <a:r>
              <a:rPr lang="en-IN" sz="5400" dirty="0">
                <a:solidFill>
                  <a:schemeClr val="tx1">
                    <a:lumMod val="50000"/>
                  </a:schemeClr>
                </a:solidFill>
                <a:latin typeface="Montserrat" panose="00000500000000000000" pitchFamily="50" charset="0"/>
              </a:rPr>
              <a:t>Implementation</a:t>
            </a:r>
          </a:p>
        </p:txBody>
      </p:sp>
      <p:pic>
        <p:nvPicPr>
          <p:cNvPr id="10" name="Picture 9">
            <a:extLst>
              <a:ext uri="{FF2B5EF4-FFF2-40B4-BE49-F238E27FC236}">
                <a16:creationId xmlns:a16="http://schemas.microsoft.com/office/drawing/2014/main" id="{5BE14267-5F8A-4F51-84FF-6F581669424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0273" y="864413"/>
            <a:ext cx="3359727" cy="371527"/>
          </a:xfrm>
          <a:prstGeom prst="rect">
            <a:avLst/>
          </a:prstGeom>
        </p:spPr>
      </p:pic>
    </p:spTree>
    <p:extLst>
      <p:ext uri="{BB962C8B-B14F-4D97-AF65-F5344CB8AC3E}">
        <p14:creationId xmlns:p14="http://schemas.microsoft.com/office/powerpoint/2010/main" val="4101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53"/>
        <p:cNvGrpSpPr/>
        <p:nvPr/>
      </p:nvGrpSpPr>
      <p:grpSpPr>
        <a:xfrm>
          <a:off x="0" y="0"/>
          <a:ext cx="0" cy="0"/>
          <a:chOff x="0" y="0"/>
          <a:chExt cx="0" cy="0"/>
        </a:xfrm>
      </p:grpSpPr>
      <p:pic>
        <p:nvPicPr>
          <p:cNvPr id="8" name="Picture 7">
            <a:extLst>
              <a:ext uri="{FF2B5EF4-FFF2-40B4-BE49-F238E27FC236}">
                <a16:creationId xmlns:a16="http://schemas.microsoft.com/office/drawing/2014/main" id="{87C271AA-FAD6-4077-8DC2-A2E48B3AB8B1}"/>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2535483" y="3102370"/>
            <a:ext cx="1339024" cy="1339024"/>
          </a:xfrm>
          <a:prstGeom prst="rect">
            <a:avLst/>
          </a:prstGeom>
        </p:spPr>
      </p:pic>
      <p:grpSp>
        <p:nvGrpSpPr>
          <p:cNvPr id="54" name="Google Shape;54;p13"/>
          <p:cNvGrpSpPr/>
          <p:nvPr/>
        </p:nvGrpSpPr>
        <p:grpSpPr>
          <a:xfrm flipH="1">
            <a:off x="5638660" y="2464952"/>
            <a:ext cx="2941829" cy="1047300"/>
            <a:chOff x="857520" y="1684225"/>
            <a:chExt cx="2941829" cy="1047300"/>
          </a:xfrm>
        </p:grpSpPr>
        <p:sp>
          <p:nvSpPr>
            <p:cNvPr id="55" name="Google Shape;55;p13"/>
            <p:cNvSpPr txBox="1"/>
            <p:nvPr/>
          </p:nvSpPr>
          <p:spPr>
            <a:xfrm>
              <a:off x="857520" y="1684225"/>
              <a:ext cx="2077200" cy="1047300"/>
            </a:xfrm>
            <a:prstGeom prst="rect">
              <a:avLst/>
            </a:prstGeom>
            <a:noFill/>
            <a:ln>
              <a:noFill/>
            </a:ln>
          </p:spPr>
          <p:txBody>
            <a:bodyPr spcFirstLastPara="1" wrap="square" lIns="91425" tIns="91425" rIns="91425" bIns="91425" anchor="ctr" anchorCtr="0">
              <a:noAutofit/>
            </a:bodyPr>
            <a:lstStyle/>
            <a:p>
              <a:r>
                <a:rPr lang="en-GB" sz="1200" b="1" dirty="0">
                  <a:solidFill>
                    <a:schemeClr val="accent4">
                      <a:lumMod val="10000"/>
                      <a:lumOff val="90000"/>
                    </a:schemeClr>
                  </a:solidFill>
                  <a:latin typeface="Roboto"/>
                  <a:ea typeface="Roboto"/>
                  <a:cs typeface="Roboto"/>
                  <a:sym typeface="Roboto"/>
                </a:rPr>
                <a:t>Robot</a:t>
              </a:r>
              <a:endParaRPr sz="1200" b="1" dirty="0">
                <a:solidFill>
                  <a:schemeClr val="accent4">
                    <a:lumMod val="10000"/>
                    <a:lumOff val="90000"/>
                  </a:schemeClr>
                </a:solidFill>
                <a:latin typeface="Roboto"/>
                <a:ea typeface="Roboto"/>
                <a:cs typeface="Roboto"/>
                <a:sym typeface="Roboto"/>
              </a:endParaRPr>
            </a:p>
            <a:p>
              <a:endParaRPr sz="1200" b="1" dirty="0">
                <a:solidFill>
                  <a:schemeClr val="accent4">
                    <a:lumMod val="10000"/>
                    <a:lumOff val="90000"/>
                  </a:schemeClr>
                </a:solidFill>
                <a:latin typeface="Roboto"/>
                <a:ea typeface="Roboto"/>
                <a:cs typeface="Roboto"/>
                <a:sym typeface="Roboto"/>
              </a:endParaRPr>
            </a:p>
            <a:p>
              <a:pPr>
                <a:spcAft>
                  <a:spcPts val="1600"/>
                </a:spcAft>
              </a:pPr>
              <a:r>
                <a:rPr lang="en-GB" sz="800" dirty="0">
                  <a:solidFill>
                    <a:schemeClr val="accent4">
                      <a:lumMod val="10000"/>
                      <a:lumOff val="90000"/>
                    </a:schemeClr>
                  </a:solidFill>
                  <a:latin typeface="Roboto"/>
                  <a:ea typeface="Roboto"/>
                  <a:cs typeface="Roboto"/>
                  <a:sym typeface="Roboto"/>
                </a:rPr>
                <a:t>Actuates based on the inputs given after running the algorithm</a:t>
              </a:r>
              <a:endParaRPr sz="800" b="1" dirty="0">
                <a:solidFill>
                  <a:schemeClr val="accent4">
                    <a:lumMod val="10000"/>
                    <a:lumOff val="90000"/>
                  </a:schemeClr>
                </a:solidFill>
                <a:latin typeface="Roboto"/>
                <a:ea typeface="Roboto"/>
                <a:cs typeface="Roboto"/>
                <a:sym typeface="Roboto"/>
              </a:endParaRPr>
            </a:p>
          </p:txBody>
        </p:sp>
        <p:cxnSp>
          <p:nvCxnSpPr>
            <p:cNvPr id="56" name="Google Shape;56;p13"/>
            <p:cNvCxnSpPr/>
            <p:nvPr/>
          </p:nvCxnSpPr>
          <p:spPr>
            <a:xfrm rot="10800000">
              <a:off x="3046949" y="2215320"/>
              <a:ext cx="752400" cy="0"/>
            </a:xfrm>
            <a:prstGeom prst="straightConnector1">
              <a:avLst/>
            </a:prstGeom>
            <a:noFill/>
            <a:ln w="9525" cap="flat" cmpd="sng">
              <a:solidFill>
                <a:srgbClr val="C2C2C2"/>
              </a:solidFill>
              <a:prstDash val="solid"/>
              <a:round/>
              <a:headEnd type="none" w="sm" len="sm"/>
              <a:tailEnd type="none" w="sm" len="sm"/>
            </a:ln>
          </p:spPr>
        </p:cxnSp>
        <p:sp>
          <p:nvSpPr>
            <p:cNvPr id="57" name="Google Shape;57;p13"/>
            <p:cNvSpPr/>
            <p:nvPr/>
          </p:nvSpPr>
          <p:spPr>
            <a:xfrm>
              <a:off x="3020371" y="2111851"/>
              <a:ext cx="198600" cy="198300"/>
            </a:xfrm>
            <a:prstGeom prst="ellipse">
              <a:avLst/>
            </a:prstGeom>
            <a:solidFill>
              <a:srgbClr val="7F2090"/>
            </a:solidFill>
            <a:ln>
              <a:noFill/>
            </a:ln>
          </p:spPr>
          <p:txBody>
            <a:bodyPr spcFirstLastPara="1" wrap="square" lIns="91425" tIns="91425" rIns="91425" bIns="91425" anchor="ctr" anchorCtr="0">
              <a:noAutofit/>
            </a:bodyPr>
            <a:lstStyle/>
            <a:p>
              <a:endParaRPr sz="1800">
                <a:solidFill>
                  <a:schemeClr val="accent4">
                    <a:lumMod val="10000"/>
                    <a:lumOff val="90000"/>
                  </a:schemeClr>
                </a:solidFill>
              </a:endParaRPr>
            </a:p>
          </p:txBody>
        </p:sp>
        <p:sp>
          <p:nvSpPr>
            <p:cNvPr id="58" name="Google Shape;58;p13"/>
            <p:cNvSpPr txBox="1"/>
            <p:nvPr/>
          </p:nvSpPr>
          <p:spPr>
            <a:xfrm>
              <a:off x="2995927" y="2051434"/>
              <a:ext cx="247500" cy="312900"/>
            </a:xfrm>
            <a:prstGeom prst="rect">
              <a:avLst/>
            </a:prstGeom>
            <a:noFill/>
            <a:ln>
              <a:noFill/>
            </a:ln>
          </p:spPr>
          <p:txBody>
            <a:bodyPr spcFirstLastPara="1" wrap="square" lIns="91425" tIns="91425" rIns="91425" bIns="91425" anchor="t" anchorCtr="0">
              <a:noAutofit/>
            </a:bodyPr>
            <a:lstStyle/>
            <a:p>
              <a:pPr algn="ctr">
                <a:spcAft>
                  <a:spcPts val="1600"/>
                </a:spcAft>
              </a:pPr>
              <a:r>
                <a:rPr lang="en-GB" sz="800">
                  <a:solidFill>
                    <a:schemeClr val="accent4">
                      <a:lumMod val="10000"/>
                      <a:lumOff val="90000"/>
                    </a:schemeClr>
                  </a:solidFill>
                  <a:latin typeface="Roboto"/>
                  <a:ea typeface="Roboto"/>
                  <a:cs typeface="Roboto"/>
                  <a:sym typeface="Roboto"/>
                </a:rPr>
                <a:t>3</a:t>
              </a:r>
              <a:endParaRPr sz="1800">
                <a:solidFill>
                  <a:schemeClr val="accent4">
                    <a:lumMod val="10000"/>
                    <a:lumOff val="90000"/>
                  </a:schemeClr>
                </a:solidFill>
              </a:endParaRPr>
            </a:p>
          </p:txBody>
        </p:sp>
      </p:grpSp>
      <p:grpSp>
        <p:nvGrpSpPr>
          <p:cNvPr id="59" name="Google Shape;59;p13"/>
          <p:cNvGrpSpPr/>
          <p:nvPr/>
        </p:nvGrpSpPr>
        <p:grpSpPr>
          <a:xfrm flipH="1">
            <a:off x="4850060" y="1270902"/>
            <a:ext cx="3730429" cy="1047300"/>
            <a:chOff x="857520" y="1684225"/>
            <a:chExt cx="3730429" cy="1047300"/>
          </a:xfrm>
        </p:grpSpPr>
        <p:sp>
          <p:nvSpPr>
            <p:cNvPr id="60" name="Google Shape;60;p13"/>
            <p:cNvSpPr txBox="1"/>
            <p:nvPr/>
          </p:nvSpPr>
          <p:spPr>
            <a:xfrm>
              <a:off x="857520" y="1684225"/>
              <a:ext cx="2077200" cy="1047300"/>
            </a:xfrm>
            <a:prstGeom prst="rect">
              <a:avLst/>
            </a:prstGeom>
            <a:noFill/>
            <a:ln>
              <a:noFill/>
            </a:ln>
          </p:spPr>
          <p:txBody>
            <a:bodyPr spcFirstLastPara="1" wrap="square" lIns="91425" tIns="91425" rIns="91425" bIns="91425" anchor="ctr" anchorCtr="0">
              <a:noAutofit/>
            </a:bodyPr>
            <a:lstStyle/>
            <a:p>
              <a:r>
                <a:rPr lang="en-GB" sz="1200" b="1">
                  <a:solidFill>
                    <a:schemeClr val="accent4">
                      <a:lumMod val="10000"/>
                      <a:lumOff val="90000"/>
                    </a:schemeClr>
                  </a:solidFill>
                  <a:latin typeface="Roboto"/>
                  <a:ea typeface="Roboto"/>
                  <a:cs typeface="Roboto"/>
                  <a:sym typeface="Roboto"/>
                </a:rPr>
                <a:t>Customer</a:t>
              </a:r>
              <a:endParaRPr sz="1200" b="1">
                <a:solidFill>
                  <a:schemeClr val="accent4">
                    <a:lumMod val="10000"/>
                    <a:lumOff val="90000"/>
                  </a:schemeClr>
                </a:solidFill>
                <a:latin typeface="Roboto"/>
                <a:ea typeface="Roboto"/>
                <a:cs typeface="Roboto"/>
                <a:sym typeface="Roboto"/>
              </a:endParaRPr>
            </a:p>
            <a:p>
              <a:endParaRPr sz="1200" b="1">
                <a:solidFill>
                  <a:schemeClr val="accent4">
                    <a:lumMod val="10000"/>
                    <a:lumOff val="90000"/>
                  </a:schemeClr>
                </a:solidFill>
                <a:latin typeface="Roboto"/>
                <a:ea typeface="Roboto"/>
                <a:cs typeface="Roboto"/>
                <a:sym typeface="Roboto"/>
              </a:endParaRPr>
            </a:p>
            <a:p>
              <a:pPr>
                <a:spcAft>
                  <a:spcPts val="1600"/>
                </a:spcAft>
              </a:pPr>
              <a:r>
                <a:rPr lang="en-GB" sz="800">
                  <a:solidFill>
                    <a:schemeClr val="accent4">
                      <a:lumMod val="10000"/>
                      <a:lumOff val="90000"/>
                    </a:schemeClr>
                  </a:solidFill>
                  <a:latin typeface="Roboto"/>
                  <a:ea typeface="Roboto"/>
                  <a:cs typeface="Roboto"/>
                  <a:sym typeface="Roboto"/>
                </a:rPr>
                <a:t>Chooses the products and the trolley</a:t>
              </a:r>
              <a:endParaRPr sz="800" b="1">
                <a:solidFill>
                  <a:schemeClr val="accent4">
                    <a:lumMod val="10000"/>
                    <a:lumOff val="90000"/>
                  </a:schemeClr>
                </a:solidFill>
                <a:latin typeface="Roboto"/>
                <a:ea typeface="Roboto"/>
                <a:cs typeface="Roboto"/>
                <a:sym typeface="Roboto"/>
              </a:endParaRPr>
            </a:p>
          </p:txBody>
        </p:sp>
        <p:cxnSp>
          <p:nvCxnSpPr>
            <p:cNvPr id="61" name="Google Shape;61;p13"/>
            <p:cNvCxnSpPr/>
            <p:nvPr/>
          </p:nvCxnSpPr>
          <p:spPr>
            <a:xfrm rot="10800000">
              <a:off x="3046849" y="2215320"/>
              <a:ext cx="1541100" cy="0"/>
            </a:xfrm>
            <a:prstGeom prst="straightConnector1">
              <a:avLst/>
            </a:prstGeom>
            <a:noFill/>
            <a:ln w="9525" cap="flat" cmpd="sng">
              <a:solidFill>
                <a:srgbClr val="C2C2C2"/>
              </a:solidFill>
              <a:prstDash val="solid"/>
              <a:round/>
              <a:headEnd type="none" w="sm" len="sm"/>
              <a:tailEnd type="none" w="sm" len="sm"/>
            </a:ln>
          </p:spPr>
        </p:cxnSp>
        <p:sp>
          <p:nvSpPr>
            <p:cNvPr id="62" name="Google Shape;62;p13"/>
            <p:cNvSpPr/>
            <p:nvPr/>
          </p:nvSpPr>
          <p:spPr>
            <a:xfrm>
              <a:off x="3020371" y="2111851"/>
              <a:ext cx="198600" cy="198300"/>
            </a:xfrm>
            <a:prstGeom prst="ellipse">
              <a:avLst/>
            </a:prstGeom>
            <a:solidFill>
              <a:srgbClr val="701C7F"/>
            </a:solidFill>
            <a:ln>
              <a:noFill/>
            </a:ln>
          </p:spPr>
          <p:txBody>
            <a:bodyPr spcFirstLastPara="1" wrap="square" lIns="91425" tIns="91425" rIns="91425" bIns="91425" anchor="ctr" anchorCtr="0">
              <a:noAutofit/>
            </a:bodyPr>
            <a:lstStyle/>
            <a:p>
              <a:endParaRPr sz="1800">
                <a:solidFill>
                  <a:schemeClr val="accent4">
                    <a:lumMod val="10000"/>
                    <a:lumOff val="90000"/>
                  </a:schemeClr>
                </a:solidFill>
              </a:endParaRPr>
            </a:p>
          </p:txBody>
        </p:sp>
        <p:sp>
          <p:nvSpPr>
            <p:cNvPr id="63" name="Google Shape;63;p13"/>
            <p:cNvSpPr txBox="1"/>
            <p:nvPr/>
          </p:nvSpPr>
          <p:spPr>
            <a:xfrm>
              <a:off x="2995927" y="2051434"/>
              <a:ext cx="247500" cy="312900"/>
            </a:xfrm>
            <a:prstGeom prst="rect">
              <a:avLst/>
            </a:prstGeom>
            <a:noFill/>
            <a:ln>
              <a:noFill/>
            </a:ln>
          </p:spPr>
          <p:txBody>
            <a:bodyPr spcFirstLastPara="1" wrap="square" lIns="91425" tIns="91425" rIns="91425" bIns="91425" anchor="t" anchorCtr="0">
              <a:noAutofit/>
            </a:bodyPr>
            <a:lstStyle/>
            <a:p>
              <a:pPr algn="ctr">
                <a:spcAft>
                  <a:spcPts val="1600"/>
                </a:spcAft>
              </a:pPr>
              <a:r>
                <a:rPr lang="en-GB" sz="800">
                  <a:solidFill>
                    <a:schemeClr val="accent4">
                      <a:lumMod val="10000"/>
                      <a:lumOff val="90000"/>
                    </a:schemeClr>
                  </a:solidFill>
                  <a:latin typeface="Roboto"/>
                  <a:ea typeface="Roboto"/>
                  <a:cs typeface="Roboto"/>
                  <a:sym typeface="Roboto"/>
                </a:rPr>
                <a:t>1</a:t>
              </a:r>
              <a:endParaRPr sz="1800">
                <a:solidFill>
                  <a:schemeClr val="accent4">
                    <a:lumMod val="10000"/>
                    <a:lumOff val="90000"/>
                  </a:schemeClr>
                </a:solidFill>
              </a:endParaRPr>
            </a:p>
          </p:txBody>
        </p:sp>
      </p:grpSp>
      <p:grpSp>
        <p:nvGrpSpPr>
          <p:cNvPr id="64" name="Google Shape;64;p13"/>
          <p:cNvGrpSpPr/>
          <p:nvPr/>
        </p:nvGrpSpPr>
        <p:grpSpPr>
          <a:xfrm>
            <a:off x="2830007" y="1423923"/>
            <a:ext cx="3509166" cy="3251991"/>
            <a:chOff x="3217473" y="1225350"/>
            <a:chExt cx="3118150" cy="3159727"/>
          </a:xfrm>
        </p:grpSpPr>
        <p:sp>
          <p:nvSpPr>
            <p:cNvPr id="65" name="Google Shape;65;p13"/>
            <p:cNvSpPr/>
            <p:nvPr/>
          </p:nvSpPr>
          <p:spPr>
            <a:xfrm>
              <a:off x="3579175" y="2711400"/>
              <a:ext cx="2396410" cy="97116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66" name="Google Shape;66;p13"/>
            <p:cNvSpPr/>
            <p:nvPr/>
          </p:nvSpPr>
          <p:spPr>
            <a:xfrm>
              <a:off x="3730755" y="2527208"/>
              <a:ext cx="2079127" cy="837209"/>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67" name="Google Shape;67;p13"/>
            <p:cNvSpPr/>
            <p:nvPr/>
          </p:nvSpPr>
          <p:spPr>
            <a:xfrm>
              <a:off x="3946479" y="2252239"/>
              <a:ext cx="1647477" cy="663383"/>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68" name="Google Shape;68;p13"/>
            <p:cNvSpPr/>
            <p:nvPr/>
          </p:nvSpPr>
          <p:spPr>
            <a:xfrm>
              <a:off x="4265445" y="1828277"/>
              <a:ext cx="1014014" cy="416547"/>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69" name="Google Shape;69;p13"/>
            <p:cNvSpPr/>
            <p:nvPr/>
          </p:nvSpPr>
          <p:spPr>
            <a:xfrm>
              <a:off x="3217473"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551561"/>
            </a:solidFill>
            <a:ln>
              <a:noFill/>
            </a:ln>
          </p:spPr>
        </p:sp>
        <p:sp>
          <p:nvSpPr>
            <p:cNvPr id="70" name="Google Shape;70;p13"/>
            <p:cNvSpPr/>
            <p:nvPr/>
          </p:nvSpPr>
          <p:spPr>
            <a:xfrm>
              <a:off x="3790596"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71" name="Google Shape;71;p13"/>
            <p:cNvSpPr/>
            <p:nvPr/>
          </p:nvSpPr>
          <p:spPr>
            <a:xfrm flipH="1">
              <a:off x="4770690"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72" name="Google Shape;72;p13"/>
            <p:cNvSpPr/>
            <p:nvPr/>
          </p:nvSpPr>
          <p:spPr>
            <a:xfrm>
              <a:off x="4002555"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551561"/>
            </a:solidFill>
            <a:ln>
              <a:noFill/>
            </a:ln>
          </p:spPr>
        </p:sp>
        <p:sp>
          <p:nvSpPr>
            <p:cNvPr id="73" name="Google Shape;73;p13"/>
            <p:cNvSpPr/>
            <p:nvPr/>
          </p:nvSpPr>
          <p:spPr>
            <a:xfrm flipH="1">
              <a:off x="4770683"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761E86"/>
            </a:solidFill>
            <a:ln>
              <a:noFill/>
            </a:ln>
          </p:spPr>
        </p:sp>
        <p:sp>
          <p:nvSpPr>
            <p:cNvPr id="74" name="Google Shape;74;p13"/>
            <p:cNvSpPr/>
            <p:nvPr/>
          </p:nvSpPr>
          <p:spPr>
            <a:xfrm>
              <a:off x="4323640" y="1225350"/>
              <a:ext cx="449116" cy="854010"/>
            </a:xfrm>
            <a:custGeom>
              <a:avLst/>
              <a:gdLst/>
              <a:ahLst/>
              <a:cxnLst/>
              <a:rect l="l" t="t" r="r" b="b"/>
              <a:pathLst>
                <a:path w="10635" h="16697" extrusionOk="0">
                  <a:moveTo>
                    <a:pt x="10635" y="0"/>
                  </a:moveTo>
                  <a:lnTo>
                    <a:pt x="0" y="12722"/>
                  </a:lnTo>
                  <a:lnTo>
                    <a:pt x="10635" y="16697"/>
                  </a:lnTo>
                  <a:close/>
                </a:path>
              </a:pathLst>
            </a:custGeom>
            <a:solidFill>
              <a:srgbClr val="551561"/>
            </a:solidFill>
            <a:ln>
              <a:noFill/>
            </a:ln>
          </p:spPr>
        </p:sp>
        <p:sp>
          <p:nvSpPr>
            <p:cNvPr id="75" name="Google Shape;75;p13"/>
            <p:cNvSpPr/>
            <p:nvPr/>
          </p:nvSpPr>
          <p:spPr>
            <a:xfrm flipH="1">
              <a:off x="4770673" y="1225350"/>
              <a:ext cx="449116" cy="854010"/>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p:spPr>
        </p:sp>
        <p:sp>
          <p:nvSpPr>
            <p:cNvPr id="76" name="Google Shape;76;p13"/>
            <p:cNvSpPr/>
            <p:nvPr/>
          </p:nvSpPr>
          <p:spPr>
            <a:xfrm>
              <a:off x="3636034" y="2553603"/>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551561"/>
            </a:solidFill>
            <a:ln>
              <a:noFill/>
            </a:ln>
          </p:spPr>
        </p:sp>
        <p:sp>
          <p:nvSpPr>
            <p:cNvPr id="77" name="Google Shape;77;p13"/>
            <p:cNvSpPr/>
            <p:nvPr/>
          </p:nvSpPr>
          <p:spPr>
            <a:xfrm flipH="1">
              <a:off x="4770657" y="2555106"/>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7F2090"/>
            </a:solidFill>
            <a:ln>
              <a:noFill/>
            </a:ln>
          </p:spPr>
        </p:sp>
        <p:sp>
          <p:nvSpPr>
            <p:cNvPr id="78" name="Google Shape;78;p13"/>
            <p:cNvSpPr/>
            <p:nvPr/>
          </p:nvSpPr>
          <p:spPr>
            <a:xfrm flipH="1">
              <a:off x="4776508"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9225A5"/>
            </a:solidFill>
            <a:ln>
              <a:noFill/>
            </a:ln>
          </p:spPr>
        </p:sp>
      </p:grpSp>
      <p:grpSp>
        <p:nvGrpSpPr>
          <p:cNvPr id="79" name="Google Shape;79;p13"/>
          <p:cNvGrpSpPr/>
          <p:nvPr/>
        </p:nvGrpSpPr>
        <p:grpSpPr>
          <a:xfrm>
            <a:off x="548124" y="1904168"/>
            <a:ext cx="3319714" cy="1047300"/>
            <a:chOff x="857520" y="1684225"/>
            <a:chExt cx="3319714" cy="1047300"/>
          </a:xfrm>
        </p:grpSpPr>
        <p:sp>
          <p:nvSpPr>
            <p:cNvPr id="80" name="Google Shape;80;p13"/>
            <p:cNvSpPr txBox="1"/>
            <p:nvPr/>
          </p:nvSpPr>
          <p:spPr>
            <a:xfrm>
              <a:off x="857520" y="1684225"/>
              <a:ext cx="2077200" cy="1047300"/>
            </a:xfrm>
            <a:prstGeom prst="rect">
              <a:avLst/>
            </a:prstGeom>
            <a:noFill/>
            <a:ln>
              <a:noFill/>
            </a:ln>
          </p:spPr>
          <p:txBody>
            <a:bodyPr spcFirstLastPara="1" wrap="square" lIns="91425" tIns="91425" rIns="91425" bIns="91425" anchor="ctr" anchorCtr="0">
              <a:noAutofit/>
            </a:bodyPr>
            <a:lstStyle/>
            <a:p>
              <a:pPr algn="r"/>
              <a:r>
                <a:rPr lang="en-GB" sz="1200" b="1" dirty="0">
                  <a:solidFill>
                    <a:schemeClr val="accent4">
                      <a:lumMod val="10000"/>
                      <a:lumOff val="90000"/>
                    </a:schemeClr>
                  </a:solidFill>
                  <a:latin typeface="Roboto"/>
                  <a:ea typeface="Roboto"/>
                  <a:cs typeface="Roboto"/>
                  <a:sym typeface="Roboto"/>
                </a:rPr>
                <a:t>App</a:t>
              </a:r>
              <a:endParaRPr sz="1200" b="1" dirty="0">
                <a:solidFill>
                  <a:schemeClr val="accent4">
                    <a:lumMod val="10000"/>
                    <a:lumOff val="90000"/>
                  </a:schemeClr>
                </a:solidFill>
                <a:latin typeface="Roboto"/>
                <a:ea typeface="Roboto"/>
                <a:cs typeface="Roboto"/>
                <a:sym typeface="Roboto"/>
              </a:endParaRPr>
            </a:p>
            <a:p>
              <a:pPr algn="r"/>
              <a:endParaRPr sz="1200" b="1" dirty="0">
                <a:solidFill>
                  <a:schemeClr val="accent4">
                    <a:lumMod val="10000"/>
                    <a:lumOff val="90000"/>
                  </a:schemeClr>
                </a:solidFill>
                <a:latin typeface="Roboto"/>
                <a:ea typeface="Roboto"/>
                <a:cs typeface="Roboto"/>
                <a:sym typeface="Roboto"/>
              </a:endParaRPr>
            </a:p>
            <a:p>
              <a:pPr algn="r">
                <a:spcAft>
                  <a:spcPts val="1600"/>
                </a:spcAft>
              </a:pPr>
              <a:r>
                <a:rPr lang="en-GB" sz="800" dirty="0">
                  <a:solidFill>
                    <a:schemeClr val="accent4">
                      <a:lumMod val="10000"/>
                      <a:lumOff val="90000"/>
                    </a:schemeClr>
                  </a:solidFill>
                  <a:latin typeface="Roboto"/>
                  <a:ea typeface="Roboto"/>
                  <a:cs typeface="Roboto"/>
                  <a:sym typeface="Roboto"/>
                </a:rPr>
                <a:t>Customer uses the App as a control mechanism of the robot (Joystick).</a:t>
              </a:r>
              <a:endParaRPr sz="800" b="1" dirty="0">
                <a:solidFill>
                  <a:schemeClr val="accent4">
                    <a:lumMod val="10000"/>
                    <a:lumOff val="90000"/>
                  </a:schemeClr>
                </a:solidFill>
                <a:latin typeface="Roboto"/>
                <a:ea typeface="Roboto"/>
                <a:cs typeface="Roboto"/>
                <a:sym typeface="Roboto"/>
              </a:endParaRPr>
            </a:p>
          </p:txBody>
        </p:sp>
        <p:cxnSp>
          <p:nvCxnSpPr>
            <p:cNvPr id="81" name="Google Shape;81;p13"/>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82" name="Google Shape;82;p13"/>
            <p:cNvSpPr/>
            <p:nvPr/>
          </p:nvSpPr>
          <p:spPr>
            <a:xfrm>
              <a:off x="3020371" y="2111851"/>
              <a:ext cx="198600" cy="198300"/>
            </a:xfrm>
            <a:prstGeom prst="ellipse">
              <a:avLst/>
            </a:prstGeom>
            <a:solidFill>
              <a:srgbClr val="761E86"/>
            </a:solidFill>
            <a:ln>
              <a:noFill/>
            </a:ln>
          </p:spPr>
          <p:txBody>
            <a:bodyPr spcFirstLastPara="1" wrap="square" lIns="91425" tIns="91425" rIns="91425" bIns="91425" anchor="ctr" anchorCtr="0">
              <a:noAutofit/>
            </a:bodyPr>
            <a:lstStyle/>
            <a:p>
              <a:endParaRPr sz="1800">
                <a:solidFill>
                  <a:schemeClr val="accent4">
                    <a:lumMod val="10000"/>
                    <a:lumOff val="90000"/>
                  </a:schemeClr>
                </a:solidFill>
              </a:endParaRPr>
            </a:p>
          </p:txBody>
        </p:sp>
        <p:sp>
          <p:nvSpPr>
            <p:cNvPr id="83" name="Google Shape;83;p13"/>
            <p:cNvSpPr txBox="1"/>
            <p:nvPr/>
          </p:nvSpPr>
          <p:spPr>
            <a:xfrm>
              <a:off x="2995927" y="2051434"/>
              <a:ext cx="247500" cy="312900"/>
            </a:xfrm>
            <a:prstGeom prst="rect">
              <a:avLst/>
            </a:prstGeom>
            <a:noFill/>
            <a:ln>
              <a:noFill/>
            </a:ln>
          </p:spPr>
          <p:txBody>
            <a:bodyPr spcFirstLastPara="1" wrap="square" lIns="91425" tIns="91425" rIns="91425" bIns="91425" anchor="t" anchorCtr="0">
              <a:noAutofit/>
            </a:bodyPr>
            <a:lstStyle/>
            <a:p>
              <a:pPr algn="ctr">
                <a:spcAft>
                  <a:spcPts val="1600"/>
                </a:spcAft>
              </a:pPr>
              <a:r>
                <a:rPr lang="en-GB" sz="800">
                  <a:solidFill>
                    <a:schemeClr val="accent4">
                      <a:lumMod val="10000"/>
                      <a:lumOff val="90000"/>
                    </a:schemeClr>
                  </a:solidFill>
                  <a:latin typeface="Roboto"/>
                  <a:ea typeface="Roboto"/>
                  <a:cs typeface="Roboto"/>
                  <a:sym typeface="Roboto"/>
                </a:rPr>
                <a:t>2</a:t>
              </a:r>
              <a:endParaRPr sz="1800">
                <a:solidFill>
                  <a:schemeClr val="accent4">
                    <a:lumMod val="10000"/>
                    <a:lumOff val="90000"/>
                  </a:schemeClr>
                </a:solidFill>
              </a:endParaRPr>
            </a:p>
          </p:txBody>
        </p:sp>
      </p:grpSp>
      <p:grpSp>
        <p:nvGrpSpPr>
          <p:cNvPr id="84" name="Google Shape;84;p13"/>
          <p:cNvGrpSpPr/>
          <p:nvPr/>
        </p:nvGrpSpPr>
        <p:grpSpPr>
          <a:xfrm>
            <a:off x="346586" y="3241874"/>
            <a:ext cx="3521252" cy="1047300"/>
            <a:chOff x="655982" y="1767822"/>
            <a:chExt cx="3521252" cy="1047300"/>
          </a:xfrm>
        </p:grpSpPr>
        <p:sp>
          <p:nvSpPr>
            <p:cNvPr id="85" name="Google Shape;85;p13"/>
            <p:cNvSpPr txBox="1"/>
            <p:nvPr/>
          </p:nvSpPr>
          <p:spPr>
            <a:xfrm>
              <a:off x="655982" y="1767822"/>
              <a:ext cx="2077200" cy="1047300"/>
            </a:xfrm>
            <a:prstGeom prst="rect">
              <a:avLst/>
            </a:prstGeom>
            <a:noFill/>
            <a:ln>
              <a:noFill/>
            </a:ln>
          </p:spPr>
          <p:txBody>
            <a:bodyPr spcFirstLastPara="1" wrap="square" lIns="91425" tIns="91425" rIns="91425" bIns="91425" anchor="ctr" anchorCtr="0">
              <a:noAutofit/>
            </a:bodyPr>
            <a:lstStyle/>
            <a:p>
              <a:pPr algn="r"/>
              <a:r>
                <a:rPr lang="en-GB" sz="1200" b="1" dirty="0">
                  <a:solidFill>
                    <a:schemeClr val="accent4">
                      <a:lumMod val="10000"/>
                      <a:lumOff val="90000"/>
                    </a:schemeClr>
                  </a:solidFill>
                  <a:latin typeface="Roboto"/>
                  <a:ea typeface="Roboto"/>
                  <a:cs typeface="Roboto"/>
                  <a:sym typeface="Roboto"/>
                </a:rPr>
                <a:t>Server</a:t>
              </a:r>
              <a:endParaRPr sz="1200" b="1" dirty="0">
                <a:solidFill>
                  <a:schemeClr val="accent4">
                    <a:lumMod val="10000"/>
                    <a:lumOff val="90000"/>
                  </a:schemeClr>
                </a:solidFill>
                <a:latin typeface="Roboto"/>
                <a:ea typeface="Roboto"/>
                <a:cs typeface="Roboto"/>
                <a:sym typeface="Roboto"/>
              </a:endParaRPr>
            </a:p>
            <a:p>
              <a:pPr algn="r"/>
              <a:endParaRPr sz="1200" b="1" dirty="0">
                <a:solidFill>
                  <a:schemeClr val="accent4">
                    <a:lumMod val="10000"/>
                    <a:lumOff val="90000"/>
                  </a:schemeClr>
                </a:solidFill>
                <a:latin typeface="Roboto"/>
                <a:ea typeface="Roboto"/>
                <a:cs typeface="Roboto"/>
                <a:sym typeface="Roboto"/>
              </a:endParaRPr>
            </a:p>
            <a:p>
              <a:pPr algn="r">
                <a:spcAft>
                  <a:spcPts val="1600"/>
                </a:spcAft>
              </a:pPr>
              <a:r>
                <a:rPr lang="en-GB" sz="800" dirty="0">
                  <a:solidFill>
                    <a:schemeClr val="accent4">
                      <a:lumMod val="10000"/>
                      <a:lumOff val="90000"/>
                    </a:schemeClr>
                  </a:solidFill>
                  <a:latin typeface="Roboto"/>
                  <a:ea typeface="Roboto"/>
                  <a:cs typeface="Roboto"/>
                  <a:sym typeface="Roboto"/>
                </a:rPr>
                <a:t>This is where the magic happens, the brains of the algorithm lies in the server</a:t>
              </a:r>
              <a:endParaRPr sz="800" b="1" dirty="0">
                <a:solidFill>
                  <a:schemeClr val="accent4">
                    <a:lumMod val="10000"/>
                    <a:lumOff val="90000"/>
                  </a:schemeClr>
                </a:solidFill>
                <a:latin typeface="Roboto"/>
                <a:ea typeface="Roboto"/>
                <a:cs typeface="Roboto"/>
                <a:sym typeface="Roboto"/>
              </a:endParaRPr>
            </a:p>
          </p:txBody>
        </p:sp>
        <p:cxnSp>
          <p:nvCxnSpPr>
            <p:cNvPr id="86" name="Google Shape;86;p13"/>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87" name="Google Shape;87;p13"/>
            <p:cNvSpPr/>
            <p:nvPr/>
          </p:nvSpPr>
          <p:spPr>
            <a:xfrm>
              <a:off x="3020371" y="2111851"/>
              <a:ext cx="198600" cy="198300"/>
            </a:xfrm>
            <a:prstGeom prst="ellipse">
              <a:avLst/>
            </a:prstGeom>
            <a:solidFill>
              <a:srgbClr val="9225A5"/>
            </a:solidFill>
            <a:ln>
              <a:noFill/>
            </a:ln>
          </p:spPr>
          <p:txBody>
            <a:bodyPr spcFirstLastPara="1" wrap="square" lIns="91425" tIns="91425" rIns="91425" bIns="91425" anchor="ctr" anchorCtr="0">
              <a:noAutofit/>
            </a:bodyPr>
            <a:lstStyle/>
            <a:p>
              <a:endParaRPr sz="1800">
                <a:solidFill>
                  <a:schemeClr val="accent4">
                    <a:lumMod val="10000"/>
                    <a:lumOff val="90000"/>
                  </a:schemeClr>
                </a:solidFill>
              </a:endParaRPr>
            </a:p>
          </p:txBody>
        </p:sp>
        <p:sp>
          <p:nvSpPr>
            <p:cNvPr id="88" name="Google Shape;88;p13"/>
            <p:cNvSpPr txBox="1"/>
            <p:nvPr/>
          </p:nvSpPr>
          <p:spPr>
            <a:xfrm>
              <a:off x="2995927" y="2051434"/>
              <a:ext cx="247500" cy="312900"/>
            </a:xfrm>
            <a:prstGeom prst="rect">
              <a:avLst/>
            </a:prstGeom>
            <a:noFill/>
            <a:ln>
              <a:noFill/>
            </a:ln>
          </p:spPr>
          <p:txBody>
            <a:bodyPr spcFirstLastPara="1" wrap="square" lIns="91425" tIns="91425" rIns="91425" bIns="91425" anchor="t" anchorCtr="0">
              <a:noAutofit/>
            </a:bodyPr>
            <a:lstStyle/>
            <a:p>
              <a:pPr algn="ctr">
                <a:spcAft>
                  <a:spcPts val="1600"/>
                </a:spcAft>
              </a:pPr>
              <a:r>
                <a:rPr lang="en-GB" sz="800">
                  <a:solidFill>
                    <a:schemeClr val="accent4">
                      <a:lumMod val="10000"/>
                      <a:lumOff val="90000"/>
                    </a:schemeClr>
                  </a:solidFill>
                  <a:latin typeface="Roboto"/>
                  <a:ea typeface="Roboto"/>
                  <a:cs typeface="Roboto"/>
                  <a:sym typeface="Roboto"/>
                </a:rPr>
                <a:t>4</a:t>
              </a:r>
              <a:endParaRPr sz="1800">
                <a:solidFill>
                  <a:schemeClr val="accent4">
                    <a:lumMod val="10000"/>
                    <a:lumOff val="90000"/>
                  </a:schemeClr>
                </a:solidFill>
              </a:endParaRPr>
            </a:p>
          </p:txBody>
        </p:sp>
      </p:grpSp>
      <p:pic>
        <p:nvPicPr>
          <p:cNvPr id="3" name="Picture 2">
            <a:extLst>
              <a:ext uri="{FF2B5EF4-FFF2-40B4-BE49-F238E27FC236}">
                <a16:creationId xmlns:a16="http://schemas.microsoft.com/office/drawing/2014/main" id="{71822129-AF2C-421E-8EC9-D02F907BB948}"/>
              </a:ext>
            </a:extLst>
          </p:cNvPr>
          <p:cNvPicPr>
            <a:picLocks noChangeAspect="1"/>
          </p:cNvPicPr>
          <p:nvPr/>
        </p:nvPicPr>
        <p:blipFill>
          <a:blip r:embed="rId5" cstate="email">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7216708" y="365517"/>
            <a:ext cx="1380433" cy="1380433"/>
          </a:xfrm>
          <a:prstGeom prst="rect">
            <a:avLst/>
          </a:prstGeom>
        </p:spPr>
      </p:pic>
      <p:pic>
        <p:nvPicPr>
          <p:cNvPr id="5" name="Picture 4">
            <a:extLst>
              <a:ext uri="{FF2B5EF4-FFF2-40B4-BE49-F238E27FC236}">
                <a16:creationId xmlns:a16="http://schemas.microsoft.com/office/drawing/2014/main" id="{8CFEF8F7-D937-4134-A424-AE788EEB3B26}"/>
              </a:ext>
            </a:extLst>
          </p:cNvPr>
          <p:cNvPicPr>
            <a:picLocks noChangeAspect="1"/>
          </p:cNvPicPr>
          <p:nvPr/>
        </p:nvPicPr>
        <p:blipFill>
          <a:blip r:embed="rId7" cstate="email">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872820" y="1441694"/>
            <a:ext cx="618868" cy="878947"/>
          </a:xfrm>
          <a:prstGeom prst="rect">
            <a:avLst/>
          </a:prstGeom>
        </p:spPr>
      </p:pic>
      <p:pic>
        <p:nvPicPr>
          <p:cNvPr id="14" name="Picture 13">
            <a:extLst>
              <a:ext uri="{FF2B5EF4-FFF2-40B4-BE49-F238E27FC236}">
                <a16:creationId xmlns:a16="http://schemas.microsoft.com/office/drawing/2014/main" id="{E0DC30CA-0E43-460C-B5A2-2557B4778B5E}"/>
              </a:ext>
            </a:extLst>
          </p:cNvPr>
          <p:cNvPicPr>
            <a:picLocks noChangeAspect="1"/>
          </p:cNvPicPr>
          <p:nvPr/>
        </p:nvPicPr>
        <p:blipFill>
          <a:blip r:embed="rId9" cstate="email">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6451980" y="3179387"/>
            <a:ext cx="1598597" cy="1598597"/>
          </a:xfrm>
          <a:prstGeom prst="rect">
            <a:avLst/>
          </a:prstGeom>
        </p:spPr>
      </p:pic>
      <p:sp>
        <p:nvSpPr>
          <p:cNvPr id="41" name="Title 1">
            <a:extLst>
              <a:ext uri="{FF2B5EF4-FFF2-40B4-BE49-F238E27FC236}">
                <a16:creationId xmlns:a16="http://schemas.microsoft.com/office/drawing/2014/main" id="{406C499F-6231-40FF-AA61-D07115095725}"/>
              </a:ext>
            </a:extLst>
          </p:cNvPr>
          <p:cNvSpPr txBox="1">
            <a:spLocks/>
          </p:cNvSpPr>
          <p:nvPr/>
        </p:nvSpPr>
        <p:spPr>
          <a:xfrm>
            <a:off x="546859" y="154482"/>
            <a:ext cx="76884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pPr algn="ctr"/>
            <a:r>
              <a:rPr lang="en-US" sz="3200" dirty="0">
                <a:solidFill>
                  <a:schemeClr val="bg1">
                    <a:lumMod val="95000"/>
                  </a:schemeClr>
                </a:solidFill>
              </a:rPr>
              <a:t>Base Structure</a:t>
            </a:r>
            <a:endParaRPr lang="en-IN" sz="3200" dirty="0">
              <a:solidFill>
                <a:schemeClr val="bg1">
                  <a:lumMod val="9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C76E-9543-4AF0-920B-1C039F79DA69}"/>
              </a:ext>
            </a:extLst>
          </p:cNvPr>
          <p:cNvSpPr>
            <a:spLocks noGrp="1"/>
          </p:cNvSpPr>
          <p:nvPr>
            <p:ph type="title"/>
          </p:nvPr>
        </p:nvSpPr>
        <p:spPr>
          <a:xfrm>
            <a:off x="729450" y="1318650"/>
            <a:ext cx="7688400" cy="535200"/>
          </a:xfrm>
        </p:spPr>
        <p:txBody>
          <a:bodyPr/>
          <a:lstStyle/>
          <a:p>
            <a:r>
              <a:rPr lang="en-IN" sz="1800" dirty="0"/>
              <a:t>Architecture</a:t>
            </a:r>
            <a:endParaRPr lang="en-IN" dirty="0"/>
          </a:p>
        </p:txBody>
      </p:sp>
      <p:sp>
        <p:nvSpPr>
          <p:cNvPr id="3" name="Text Placeholder 2">
            <a:extLst>
              <a:ext uri="{FF2B5EF4-FFF2-40B4-BE49-F238E27FC236}">
                <a16:creationId xmlns:a16="http://schemas.microsoft.com/office/drawing/2014/main" id="{D9D8FAB1-D019-418B-B42B-4B128859D15D}"/>
              </a:ext>
            </a:extLst>
          </p:cNvPr>
          <p:cNvSpPr>
            <a:spLocks noGrp="1"/>
          </p:cNvSpPr>
          <p:nvPr>
            <p:ph type="body" idx="1"/>
          </p:nvPr>
        </p:nvSpPr>
        <p:spPr>
          <a:xfrm>
            <a:off x="583852" y="2078874"/>
            <a:ext cx="3240003" cy="2645525"/>
          </a:xfrm>
        </p:spPr>
        <p:txBody>
          <a:bodyPr/>
          <a:lstStyle/>
          <a:p>
            <a:pPr marL="146050" indent="0" algn="ctr">
              <a:buNone/>
            </a:pPr>
            <a:r>
              <a:rPr lang="en-IN" sz="1800" b="1" dirty="0">
                <a:solidFill>
                  <a:schemeClr val="tx1"/>
                </a:solidFill>
                <a:latin typeface="Montserrat" panose="00000500000000000000" pitchFamily="50" charset="0"/>
              </a:rPr>
              <a:t>Software</a:t>
            </a:r>
          </a:p>
          <a:p>
            <a:pPr marL="146050" indent="0" algn="ctr">
              <a:buNone/>
            </a:pPr>
            <a:endParaRPr lang="en-IN" sz="1800" dirty="0"/>
          </a:p>
          <a:p>
            <a:pPr marL="146050" indent="0" algn="ctr">
              <a:lnSpc>
                <a:spcPct val="200000"/>
              </a:lnSpc>
              <a:buNone/>
            </a:pPr>
            <a:r>
              <a:rPr lang="en-IN" sz="1400" dirty="0">
                <a:latin typeface="Montserrat" panose="00000500000000000000" pitchFamily="50" charset="0"/>
              </a:rPr>
              <a:t>Application</a:t>
            </a:r>
          </a:p>
          <a:p>
            <a:pPr marL="146050" indent="0" algn="ctr">
              <a:lnSpc>
                <a:spcPct val="200000"/>
              </a:lnSpc>
              <a:buNone/>
            </a:pPr>
            <a:r>
              <a:rPr lang="en-IN" sz="1400" dirty="0">
                <a:latin typeface="Montserrat" panose="00000500000000000000" pitchFamily="50" charset="0"/>
              </a:rPr>
              <a:t>Algorithm</a:t>
            </a:r>
          </a:p>
          <a:p>
            <a:pPr marL="146050" indent="0" algn="ctr">
              <a:lnSpc>
                <a:spcPct val="200000"/>
              </a:lnSpc>
              <a:buNone/>
            </a:pPr>
            <a:r>
              <a:rPr lang="en-IN" sz="1400" dirty="0">
                <a:latin typeface="Montserrat" panose="00000500000000000000" pitchFamily="50" charset="0"/>
              </a:rPr>
              <a:t>Network</a:t>
            </a:r>
          </a:p>
        </p:txBody>
      </p:sp>
      <p:sp>
        <p:nvSpPr>
          <p:cNvPr id="4" name="Text Placeholder 3">
            <a:extLst>
              <a:ext uri="{FF2B5EF4-FFF2-40B4-BE49-F238E27FC236}">
                <a16:creationId xmlns:a16="http://schemas.microsoft.com/office/drawing/2014/main" id="{BCB7C00C-A79D-4D29-A7EE-EDCCC22FAB7A}"/>
              </a:ext>
            </a:extLst>
          </p:cNvPr>
          <p:cNvSpPr>
            <a:spLocks noGrp="1"/>
          </p:cNvSpPr>
          <p:nvPr>
            <p:ph type="body" idx="2"/>
          </p:nvPr>
        </p:nvSpPr>
        <p:spPr/>
        <p:txBody>
          <a:bodyPr/>
          <a:lstStyle/>
          <a:p>
            <a:pPr marL="146050" indent="0" algn="ctr">
              <a:buNone/>
            </a:pPr>
            <a:r>
              <a:rPr lang="en-IN" sz="1800" b="1" dirty="0">
                <a:solidFill>
                  <a:schemeClr val="accent3"/>
                </a:solidFill>
                <a:latin typeface="Montserrat" panose="00000500000000000000" pitchFamily="50" charset="0"/>
              </a:rPr>
              <a:t>Hardware</a:t>
            </a:r>
          </a:p>
          <a:p>
            <a:pPr marL="146050" indent="0" algn="ctr">
              <a:buNone/>
            </a:pPr>
            <a:endParaRPr lang="en-IN" sz="1800" dirty="0"/>
          </a:p>
          <a:p>
            <a:pPr marL="146050" indent="0" algn="ctr">
              <a:buNone/>
            </a:pPr>
            <a:r>
              <a:rPr lang="en-IN" sz="1400" dirty="0">
                <a:latin typeface="Montserrat" panose="00000500000000000000" pitchFamily="50" charset="0"/>
              </a:rPr>
              <a:t>Actuation</a:t>
            </a:r>
          </a:p>
          <a:p>
            <a:pPr marL="146050" indent="0" algn="ctr">
              <a:buNone/>
            </a:pPr>
            <a:endParaRPr lang="en-IN" sz="1400" dirty="0">
              <a:latin typeface="Montserrat" panose="00000500000000000000" pitchFamily="50" charset="0"/>
            </a:endParaRPr>
          </a:p>
          <a:p>
            <a:pPr marL="146050" indent="0" algn="ctr">
              <a:buNone/>
            </a:pPr>
            <a:r>
              <a:rPr lang="en-IN" sz="1400" dirty="0">
                <a:latin typeface="Montserrat" panose="00000500000000000000" pitchFamily="50" charset="0"/>
              </a:rPr>
              <a:t>Collision Prevention </a:t>
            </a:r>
          </a:p>
        </p:txBody>
      </p:sp>
      <p:pic>
        <p:nvPicPr>
          <p:cNvPr id="5" name="Picture 4">
            <a:extLst>
              <a:ext uri="{FF2B5EF4-FFF2-40B4-BE49-F238E27FC236}">
                <a16:creationId xmlns:a16="http://schemas.microsoft.com/office/drawing/2014/main" id="{46B3AEB5-0144-491E-8BA4-D5C0FA1FE320}"/>
              </a:ext>
            </a:extLst>
          </p:cNvPr>
          <p:cNvPicPr>
            <a:picLocks noChangeAspect="1"/>
          </p:cNvPicPr>
          <p:nvPr/>
        </p:nvPicPr>
        <p:blipFill>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001450" y="2650103"/>
            <a:ext cx="512028" cy="727208"/>
          </a:xfrm>
          <a:prstGeom prst="rect">
            <a:avLst/>
          </a:prstGeom>
        </p:spPr>
      </p:pic>
      <p:pic>
        <p:nvPicPr>
          <p:cNvPr id="7" name="Picture 6">
            <a:extLst>
              <a:ext uri="{FF2B5EF4-FFF2-40B4-BE49-F238E27FC236}">
                <a16:creationId xmlns:a16="http://schemas.microsoft.com/office/drawing/2014/main" id="{6F4AADBF-C52E-495E-9510-20F2E0142D31}"/>
              </a:ext>
            </a:extLst>
          </p:cNvPr>
          <p:cNvPicPr>
            <a:picLocks noChangeAspect="1"/>
          </p:cNvPicPr>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3135722" y="3209425"/>
            <a:ext cx="591215" cy="553524"/>
          </a:xfrm>
          <a:prstGeom prst="rect">
            <a:avLst/>
          </a:prstGeom>
        </p:spPr>
      </p:pic>
      <p:pic>
        <p:nvPicPr>
          <p:cNvPr id="16" name="Picture 15">
            <a:extLst>
              <a:ext uri="{FF2B5EF4-FFF2-40B4-BE49-F238E27FC236}">
                <a16:creationId xmlns:a16="http://schemas.microsoft.com/office/drawing/2014/main" id="{0792829D-F801-49FB-B60D-3A6AE77F45B2}"/>
              </a:ext>
            </a:extLst>
          </p:cNvPr>
          <p:cNvPicPr>
            <a:picLocks noChangeAspect="1"/>
          </p:cNvPicPr>
          <p:nvPr/>
        </p:nvPicPr>
        <p:blipFill>
          <a:blip r:embed="rId6" cstate="email">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922261" y="3790989"/>
            <a:ext cx="591216" cy="548986"/>
          </a:xfrm>
          <a:prstGeom prst="rect">
            <a:avLst/>
          </a:prstGeom>
        </p:spPr>
      </p:pic>
      <p:pic>
        <p:nvPicPr>
          <p:cNvPr id="19" name="Picture 18">
            <a:extLst>
              <a:ext uri="{FF2B5EF4-FFF2-40B4-BE49-F238E27FC236}">
                <a16:creationId xmlns:a16="http://schemas.microsoft.com/office/drawing/2014/main" id="{40A3D77E-A50C-45D6-9C5C-A23007D69C5D}"/>
              </a:ext>
            </a:extLst>
          </p:cNvPr>
          <p:cNvPicPr>
            <a:picLocks noChangeAspect="1"/>
          </p:cNvPicPr>
          <p:nvPr/>
        </p:nvPicPr>
        <p:blipFill>
          <a:blip r:embed="rId8" cstate="email">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7334251" y="2516332"/>
            <a:ext cx="625186" cy="625186"/>
          </a:xfrm>
          <a:prstGeom prst="rect">
            <a:avLst/>
          </a:prstGeom>
        </p:spPr>
      </p:pic>
      <p:pic>
        <p:nvPicPr>
          <p:cNvPr id="22" name="Picture 21">
            <a:extLst>
              <a:ext uri="{FF2B5EF4-FFF2-40B4-BE49-F238E27FC236}">
                <a16:creationId xmlns:a16="http://schemas.microsoft.com/office/drawing/2014/main" id="{7E0F1295-6456-4204-BE49-D90953B9B515}"/>
              </a:ext>
            </a:extLst>
          </p:cNvPr>
          <p:cNvPicPr>
            <a:picLocks noChangeAspect="1"/>
          </p:cNvPicPr>
          <p:nvPr/>
        </p:nvPicPr>
        <p:blipFill>
          <a:blip r:embed="rId10" cstate="email">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6401769" y="3676844"/>
            <a:ext cx="499763" cy="505379"/>
          </a:xfrm>
          <a:prstGeom prst="rect">
            <a:avLst/>
          </a:prstGeom>
        </p:spPr>
      </p:pic>
      <p:cxnSp>
        <p:nvCxnSpPr>
          <p:cNvPr id="11" name="Straight Connector 10">
            <a:extLst>
              <a:ext uri="{FF2B5EF4-FFF2-40B4-BE49-F238E27FC236}">
                <a16:creationId xmlns:a16="http://schemas.microsoft.com/office/drawing/2014/main" id="{510030EC-8013-44B5-A41A-CE52E0991E82}"/>
              </a:ext>
            </a:extLst>
          </p:cNvPr>
          <p:cNvCxnSpPr>
            <a:cxnSpLocks/>
          </p:cNvCxnSpPr>
          <p:nvPr/>
        </p:nvCxnSpPr>
        <p:spPr>
          <a:xfrm flipH="1">
            <a:off x="4572000" y="2232837"/>
            <a:ext cx="1" cy="2107138"/>
          </a:xfrm>
          <a:prstGeom prst="line">
            <a:avLst/>
          </a:prstGeom>
          <a:ln w="6350">
            <a:solidFill>
              <a:schemeClr val="bg1">
                <a:lumMod val="50000"/>
              </a:schemeClr>
            </a:solidFill>
            <a:prstDash val="solid"/>
          </a:ln>
          <a:effectLst>
            <a:outerShdw blurRad="152400" dist="317500" dir="5400000" sx="90000" sy="-19000" rotWithShape="0">
              <a:prstClr val="black">
                <a:alpha val="15000"/>
              </a:prstClr>
            </a:outerShdw>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12821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C52CE6F-72A6-480A-8709-45BD1A437D2B}"/>
              </a:ext>
            </a:extLst>
          </p:cNvPr>
          <p:cNvSpPr>
            <a:spLocks noGrp="1"/>
          </p:cNvSpPr>
          <p:nvPr>
            <p:ph type="title"/>
          </p:nvPr>
        </p:nvSpPr>
        <p:spPr>
          <a:xfrm>
            <a:off x="729325" y="1331037"/>
            <a:ext cx="3767525" cy="535200"/>
          </a:xfrm>
        </p:spPr>
        <p:txBody>
          <a:bodyPr/>
          <a:lstStyle/>
          <a:p>
            <a:r>
              <a:rPr lang="en-US" sz="1800" dirty="0">
                <a:solidFill>
                  <a:schemeClr val="tx1"/>
                </a:solidFill>
              </a:rPr>
              <a:t>Hardware Components</a:t>
            </a:r>
            <a:endParaRPr lang="en-IN" sz="1800" dirty="0">
              <a:solidFill>
                <a:schemeClr val="tx1"/>
              </a:solidFill>
            </a:endParaRPr>
          </a:p>
        </p:txBody>
      </p:sp>
      <p:sp>
        <p:nvSpPr>
          <p:cNvPr id="10" name="Text Placeholder 9">
            <a:extLst>
              <a:ext uri="{FF2B5EF4-FFF2-40B4-BE49-F238E27FC236}">
                <a16:creationId xmlns:a16="http://schemas.microsoft.com/office/drawing/2014/main" id="{F087ECAC-F4E9-43E5-A3BC-C77CBD87507F}"/>
              </a:ext>
            </a:extLst>
          </p:cNvPr>
          <p:cNvSpPr>
            <a:spLocks noGrp="1"/>
          </p:cNvSpPr>
          <p:nvPr>
            <p:ph type="body" idx="1"/>
          </p:nvPr>
        </p:nvSpPr>
        <p:spPr>
          <a:xfrm>
            <a:off x="599021" y="2092224"/>
            <a:ext cx="3774300" cy="2261100"/>
          </a:xfrm>
        </p:spPr>
        <p:txBody>
          <a:bodyPr/>
          <a:lstStyle/>
          <a:p>
            <a:pPr marL="488950" indent="-342900">
              <a:buFont typeface="+mj-lt"/>
              <a:buAutoNum type="arabicPeriod"/>
            </a:pPr>
            <a:r>
              <a:rPr lang="en-IN" dirty="0"/>
              <a:t>Raspberry Pi 4B (2GB)</a:t>
            </a:r>
          </a:p>
          <a:p>
            <a:pPr marL="488950" indent="-342900">
              <a:buFont typeface="+mj-lt"/>
              <a:buAutoNum type="arabicPeriod"/>
            </a:pPr>
            <a:r>
              <a:rPr lang="en-IN" dirty="0"/>
              <a:t>MPU6050 Gyro Sensor </a:t>
            </a:r>
          </a:p>
          <a:p>
            <a:pPr marL="488950" indent="-342900">
              <a:buFont typeface="+mj-lt"/>
              <a:buAutoNum type="arabicPeriod"/>
            </a:pPr>
            <a:r>
              <a:rPr lang="en-IN" dirty="0"/>
              <a:t>IR array </a:t>
            </a:r>
          </a:p>
          <a:p>
            <a:pPr marL="488950" indent="-342900">
              <a:buFont typeface="+mj-lt"/>
              <a:buAutoNum type="arabicPeriod"/>
            </a:pPr>
            <a:r>
              <a:rPr lang="en-IN" dirty="0"/>
              <a:t>HC-SR04 Ultrasonic Sensor</a:t>
            </a:r>
          </a:p>
          <a:p>
            <a:pPr marL="488950" indent="-342900">
              <a:buFont typeface="+mj-lt"/>
              <a:buAutoNum type="arabicPeriod"/>
            </a:pPr>
            <a:r>
              <a:rPr lang="en-IN" dirty="0"/>
              <a:t>Micro SD card(32GB)</a:t>
            </a:r>
          </a:p>
          <a:p>
            <a:pPr marL="488950" indent="-342900">
              <a:buFont typeface="+mj-lt"/>
              <a:buAutoNum type="arabicPeriod"/>
            </a:pPr>
            <a:r>
              <a:rPr lang="en-IN" dirty="0"/>
              <a:t>Motor Driver L298N</a:t>
            </a:r>
          </a:p>
          <a:p>
            <a:pPr marL="488950" indent="-342900">
              <a:buFont typeface="+mj-lt"/>
              <a:buAutoNum type="arabicPeriod"/>
            </a:pPr>
            <a:r>
              <a:rPr lang="en-IN" dirty="0"/>
              <a:t>Robot Chassis</a:t>
            </a:r>
          </a:p>
          <a:p>
            <a:pPr marL="488950" indent="-342900">
              <a:buFont typeface="+mj-lt"/>
              <a:buAutoNum type="arabicPeriod"/>
            </a:pPr>
            <a:r>
              <a:rPr lang="en-IN" dirty="0"/>
              <a:t>DC gear motors with encoder</a:t>
            </a:r>
          </a:p>
          <a:p>
            <a:pPr marL="488950" indent="-342900">
              <a:buFont typeface="+mj-lt"/>
              <a:buAutoNum type="arabicPeriod"/>
            </a:pPr>
            <a:r>
              <a:rPr lang="en-IN" dirty="0"/>
              <a:t>Power bank and Battery</a:t>
            </a:r>
          </a:p>
        </p:txBody>
      </p:sp>
      <p:sp>
        <p:nvSpPr>
          <p:cNvPr id="11" name="Text Placeholder 10">
            <a:extLst>
              <a:ext uri="{FF2B5EF4-FFF2-40B4-BE49-F238E27FC236}">
                <a16:creationId xmlns:a16="http://schemas.microsoft.com/office/drawing/2014/main" id="{B1B54EB1-9A3F-4ACA-A259-373AAC4BFFF3}"/>
              </a:ext>
            </a:extLst>
          </p:cNvPr>
          <p:cNvSpPr>
            <a:spLocks noGrp="1"/>
          </p:cNvSpPr>
          <p:nvPr>
            <p:ph type="body" idx="2"/>
          </p:nvPr>
        </p:nvSpPr>
        <p:spPr>
          <a:xfrm>
            <a:off x="5084373" y="2143893"/>
            <a:ext cx="3774300" cy="2261100"/>
          </a:xfrm>
        </p:spPr>
        <p:txBody>
          <a:bodyPr/>
          <a:lstStyle/>
          <a:p>
            <a:pPr marL="488950" indent="-342900">
              <a:buFont typeface="+mj-lt"/>
              <a:buAutoNum type="arabicPeriod"/>
            </a:pPr>
            <a:r>
              <a:rPr lang="en-IN" dirty="0"/>
              <a:t>Ubuntu16.04 LTS</a:t>
            </a:r>
          </a:p>
          <a:p>
            <a:pPr marL="488950" indent="-342900">
              <a:buFont typeface="+mj-lt"/>
              <a:buAutoNum type="arabicPeriod"/>
            </a:pPr>
            <a:r>
              <a:rPr lang="en-IN" dirty="0"/>
              <a:t>Balena Etcher</a:t>
            </a:r>
          </a:p>
          <a:p>
            <a:pPr marL="488950" indent="-342900">
              <a:buFont typeface="+mj-lt"/>
              <a:buAutoNum type="arabicPeriod"/>
            </a:pPr>
            <a:r>
              <a:rPr lang="en-IN" dirty="0"/>
              <a:t>Raspbian OS</a:t>
            </a:r>
          </a:p>
          <a:p>
            <a:pPr marL="488950" indent="-342900">
              <a:buFont typeface="+mj-lt"/>
              <a:buAutoNum type="arabicPeriod"/>
            </a:pPr>
            <a:r>
              <a:rPr lang="en-IN" dirty="0"/>
              <a:t>Python 3.8.2</a:t>
            </a:r>
          </a:p>
          <a:p>
            <a:pPr marL="488950" indent="-342900">
              <a:buFont typeface="+mj-lt"/>
              <a:buAutoNum type="arabicPeriod"/>
            </a:pPr>
            <a:r>
              <a:rPr lang="en-IN" dirty="0"/>
              <a:t>VNC Viewer</a:t>
            </a:r>
          </a:p>
          <a:p>
            <a:pPr marL="488950" indent="-342900">
              <a:buFont typeface="+mj-lt"/>
              <a:buAutoNum type="arabicPeriod"/>
            </a:pPr>
            <a:r>
              <a:rPr lang="en-IN" dirty="0"/>
              <a:t>Android studio 3.5.2</a:t>
            </a:r>
          </a:p>
          <a:p>
            <a:pPr marL="146050" indent="0">
              <a:buNone/>
            </a:pPr>
            <a:endParaRPr lang="en-IN" dirty="0"/>
          </a:p>
        </p:txBody>
      </p:sp>
      <p:sp>
        <p:nvSpPr>
          <p:cNvPr id="13" name="Title 8">
            <a:extLst>
              <a:ext uri="{FF2B5EF4-FFF2-40B4-BE49-F238E27FC236}">
                <a16:creationId xmlns:a16="http://schemas.microsoft.com/office/drawing/2014/main" id="{51F03959-974F-4D27-9519-1FCE177E51C4}"/>
              </a:ext>
            </a:extLst>
          </p:cNvPr>
          <p:cNvSpPr txBox="1">
            <a:spLocks/>
          </p:cNvSpPr>
          <p:nvPr/>
        </p:nvSpPr>
        <p:spPr>
          <a:xfrm>
            <a:off x="5087761" y="1333858"/>
            <a:ext cx="3767525"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1800" dirty="0">
                <a:solidFill>
                  <a:schemeClr val="accent3"/>
                </a:solidFill>
              </a:rPr>
              <a:t>Software components</a:t>
            </a:r>
            <a:endParaRPr lang="en-IN" sz="1800" dirty="0">
              <a:solidFill>
                <a:schemeClr val="accent3"/>
              </a:solidFill>
            </a:endParaRPr>
          </a:p>
        </p:txBody>
      </p:sp>
      <p:cxnSp>
        <p:nvCxnSpPr>
          <p:cNvPr id="16" name="Straight Connector 15">
            <a:extLst>
              <a:ext uri="{FF2B5EF4-FFF2-40B4-BE49-F238E27FC236}">
                <a16:creationId xmlns:a16="http://schemas.microsoft.com/office/drawing/2014/main" id="{C4795565-A516-4FFC-A67A-4BDE329562F6}"/>
              </a:ext>
            </a:extLst>
          </p:cNvPr>
          <p:cNvCxnSpPr>
            <a:cxnSpLocks/>
          </p:cNvCxnSpPr>
          <p:nvPr/>
        </p:nvCxnSpPr>
        <p:spPr>
          <a:xfrm>
            <a:off x="4292702" y="1467293"/>
            <a:ext cx="0" cy="2785730"/>
          </a:xfrm>
          <a:prstGeom prst="line">
            <a:avLst/>
          </a:prstGeom>
          <a:ln w="12700">
            <a:solidFill>
              <a:schemeClr val="bg1">
                <a:lumMod val="50000"/>
              </a:schemeClr>
            </a:solidFill>
            <a:prstDash val="solid"/>
          </a:ln>
          <a:effectLst>
            <a:outerShdw blurRad="152400" dist="317500" dir="5400000" sx="90000" sy="-19000" rotWithShape="0">
              <a:prstClr val="black">
                <a:alpha val="15000"/>
              </a:prstClr>
            </a:outerShdw>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81380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2">
                    <a:lumMod val="90000"/>
                    <a:lumOff val="10000"/>
                  </a:schemeClr>
                </a:solidFill>
                <a:latin typeface="Raleway" panose="020B0604020202020204" charset="0"/>
              </a:rPr>
              <a:t>GUI Necessity </a:t>
            </a:r>
            <a:endParaRPr dirty="0">
              <a:solidFill>
                <a:schemeClr val="bg2">
                  <a:lumMod val="90000"/>
                  <a:lumOff val="10000"/>
                </a:schemeClr>
              </a:solidFill>
              <a:latin typeface="Raleway" panose="020B0604020202020204" charset="0"/>
            </a:endParaRPr>
          </a:p>
        </p:txBody>
      </p:sp>
      <p:sp>
        <p:nvSpPr>
          <p:cNvPr id="256" name="Google Shape;256;p21"/>
          <p:cNvSpPr txBox="1">
            <a:spLocks noGrp="1"/>
          </p:cNvSpPr>
          <p:nvPr>
            <p:ph type="body" idx="1"/>
          </p:nvPr>
        </p:nvSpPr>
        <p:spPr>
          <a:xfrm>
            <a:off x="4046225" y="1699200"/>
            <a:ext cx="4886700" cy="2146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1"/>
                </a:solidFill>
                <a:latin typeface="Montserrat" panose="00000500000000000000" pitchFamily="50" charset="0"/>
                <a:ea typeface="Arial"/>
                <a:cs typeface="Arial"/>
                <a:sym typeface="Arial"/>
              </a:rPr>
              <a:t>User interface must be created for a user who’s shopping with the robot for ease of access and manoeuvrability.</a:t>
            </a:r>
            <a:endParaRPr dirty="0">
              <a:solidFill>
                <a:schemeClr val="accent1"/>
              </a:solidFill>
              <a:latin typeface="Montserrat" panose="00000500000000000000" pitchFamily="50" charset="0"/>
              <a:ea typeface="Arial"/>
              <a:cs typeface="Arial"/>
              <a:sym typeface="Arial"/>
            </a:endParaRPr>
          </a:p>
          <a:p>
            <a:pPr marL="0" lvl="0" indent="0" algn="l" rtl="0">
              <a:spcBef>
                <a:spcPts val="1600"/>
              </a:spcBef>
              <a:spcAft>
                <a:spcPts val="0"/>
              </a:spcAft>
              <a:buNone/>
            </a:pPr>
            <a:r>
              <a:rPr lang="en-GB" dirty="0">
                <a:solidFill>
                  <a:schemeClr val="accent1"/>
                </a:solidFill>
                <a:latin typeface="Montserrat" panose="00000500000000000000" pitchFamily="50" charset="0"/>
                <a:ea typeface="Arial"/>
                <a:cs typeface="Arial"/>
                <a:sym typeface="Arial"/>
              </a:rPr>
              <a:t>The robot intelligently navigates throughout the shopping mall whilst avoiding any collisions in its path. This application aids this elegant hardware system to redefine shopping experience.</a:t>
            </a:r>
            <a:endParaRPr dirty="0">
              <a:solidFill>
                <a:schemeClr val="accent1"/>
              </a:solidFill>
              <a:latin typeface="Montserrat" panose="00000500000000000000" pitchFamily="50" charset="0"/>
              <a:ea typeface="Arial"/>
              <a:cs typeface="Arial"/>
              <a:sym typeface="Arial"/>
            </a:endParaRPr>
          </a:p>
          <a:p>
            <a:pPr marL="0" lvl="0" indent="0" algn="l" rtl="0">
              <a:spcBef>
                <a:spcPts val="1600"/>
              </a:spcBef>
              <a:spcAft>
                <a:spcPts val="1600"/>
              </a:spcAft>
              <a:buNone/>
            </a:pPr>
            <a:endParaRPr dirty="0">
              <a:solidFill>
                <a:schemeClr val="accent1"/>
              </a:solidFill>
              <a:latin typeface="Montserrat" panose="00000500000000000000" pitchFamily="50"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txBox="1">
            <a:spLocks noGrp="1"/>
          </p:cNvSpPr>
          <p:nvPr>
            <p:ph type="title"/>
          </p:nvPr>
        </p:nvSpPr>
        <p:spPr>
          <a:xfrm>
            <a:off x="726000" y="123957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t>Software Overview</a:t>
            </a:r>
            <a:endParaRPr sz="1800" dirty="0"/>
          </a:p>
        </p:txBody>
      </p:sp>
      <p:sp>
        <p:nvSpPr>
          <p:cNvPr id="239" name="Google Shape;239;p19"/>
          <p:cNvSpPr txBox="1">
            <a:spLocks noGrp="1"/>
          </p:cNvSpPr>
          <p:nvPr>
            <p:ph type="body" idx="1"/>
          </p:nvPr>
        </p:nvSpPr>
        <p:spPr>
          <a:xfrm>
            <a:off x="1221300" y="19104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rPr>
              <a:t>Category of Application: </a:t>
            </a:r>
            <a:r>
              <a:rPr lang="en-GB" dirty="0"/>
              <a:t>		</a:t>
            </a:r>
            <a:r>
              <a:rPr lang="en-GB" dirty="0">
                <a:solidFill>
                  <a:schemeClr val="dk2"/>
                </a:solidFill>
              </a:rPr>
              <a:t>Lifestyle and Utility </a:t>
            </a:r>
            <a:endParaRPr dirty="0">
              <a:solidFill>
                <a:schemeClr val="dk2"/>
              </a:solidFill>
            </a:endParaRPr>
          </a:p>
          <a:p>
            <a:pPr marL="0" lvl="0" indent="0" algn="l" rtl="0">
              <a:spcBef>
                <a:spcPts val="1600"/>
              </a:spcBef>
              <a:spcAft>
                <a:spcPts val="0"/>
              </a:spcAft>
              <a:buNone/>
            </a:pPr>
            <a:r>
              <a:rPr lang="en-GB" dirty="0">
                <a:solidFill>
                  <a:schemeClr val="accent3">
                    <a:lumMod val="60000"/>
                    <a:lumOff val="40000"/>
                  </a:schemeClr>
                </a:solidFill>
              </a:rPr>
              <a:t>Platform Support: </a:t>
            </a:r>
            <a:r>
              <a:rPr lang="en-GB" dirty="0">
                <a:solidFill>
                  <a:srgbClr val="B6D7A8"/>
                </a:solidFill>
              </a:rPr>
              <a:t>	</a:t>
            </a:r>
            <a:r>
              <a:rPr lang="en-GB" dirty="0"/>
              <a:t>	</a:t>
            </a:r>
            <a:r>
              <a:rPr lang="en-GB" dirty="0">
                <a:solidFill>
                  <a:schemeClr val="dk2"/>
                </a:solidFill>
              </a:rPr>
              <a:t>Android (5.0 and Higher)</a:t>
            </a:r>
            <a:endParaRPr dirty="0">
              <a:solidFill>
                <a:schemeClr val="dk2"/>
              </a:solidFill>
            </a:endParaRPr>
          </a:p>
          <a:p>
            <a:pPr marL="0" lvl="0" indent="0" algn="l" rtl="0">
              <a:spcBef>
                <a:spcPts val="1600"/>
              </a:spcBef>
              <a:spcAft>
                <a:spcPts val="0"/>
              </a:spcAft>
              <a:buNone/>
            </a:pPr>
            <a:r>
              <a:rPr lang="en-GB" dirty="0">
                <a:solidFill>
                  <a:srgbClr val="92D050"/>
                </a:solidFill>
              </a:rPr>
              <a:t>Software Tool: </a:t>
            </a:r>
            <a:r>
              <a:rPr lang="en-GB" dirty="0"/>
              <a:t>		</a:t>
            </a:r>
            <a:r>
              <a:rPr lang="en-GB" dirty="0">
                <a:solidFill>
                  <a:schemeClr val="dk2"/>
                </a:solidFill>
              </a:rPr>
              <a:t>Android Studio </a:t>
            </a:r>
            <a:endParaRPr dirty="0">
              <a:solidFill>
                <a:schemeClr val="dk2"/>
              </a:solidFill>
            </a:endParaRPr>
          </a:p>
          <a:p>
            <a:pPr marL="0" lvl="0" indent="0">
              <a:spcBef>
                <a:spcPts val="1600"/>
              </a:spcBef>
              <a:buNone/>
            </a:pPr>
            <a:r>
              <a:rPr lang="en-IN" dirty="0">
                <a:solidFill>
                  <a:schemeClr val="bg1">
                    <a:lumMod val="50000"/>
                  </a:schemeClr>
                </a:solidFill>
              </a:rPr>
              <a:t>Package Size:                                     </a:t>
            </a:r>
            <a:r>
              <a:rPr lang="en-IN" dirty="0">
                <a:solidFill>
                  <a:schemeClr val="bg2"/>
                </a:solidFill>
              </a:rPr>
              <a:t>3 MB (3,114,084 bytes)</a:t>
            </a:r>
          </a:p>
          <a:p>
            <a:pPr marL="0" lvl="0" indent="0">
              <a:spcBef>
                <a:spcPts val="1600"/>
              </a:spcBef>
              <a:buNone/>
            </a:pPr>
            <a:r>
              <a:rPr lang="en-IN" dirty="0">
                <a:solidFill>
                  <a:schemeClr val="accent3">
                    <a:lumMod val="75000"/>
                  </a:schemeClr>
                </a:solidFill>
              </a:rPr>
              <a:t>Dependencies:                                    </a:t>
            </a:r>
            <a:r>
              <a:rPr lang="en-IN" dirty="0">
                <a:solidFill>
                  <a:schemeClr val="bg2"/>
                </a:solidFill>
              </a:rPr>
              <a:t>QR Scanner – Zxing Scanner view</a:t>
            </a:r>
            <a:endParaRPr lang="en-US" dirty="0">
              <a:solidFill>
                <a:schemeClr val="bg2"/>
              </a:solidFill>
            </a:endParaRPr>
          </a:p>
          <a:p>
            <a:pPr marL="0" lvl="0" indent="0" algn="l" rtl="0">
              <a:spcBef>
                <a:spcPts val="1600"/>
              </a:spcBef>
              <a:spcAft>
                <a:spcPts val="0"/>
              </a:spcAft>
              <a:buNone/>
            </a:pPr>
            <a:r>
              <a:rPr lang="en-US" dirty="0">
                <a:solidFill>
                  <a:schemeClr val="accent5">
                    <a:lumMod val="60000"/>
                    <a:lumOff val="40000"/>
                  </a:schemeClr>
                </a:solidFill>
              </a:rPr>
              <a:t>APIs :                                                  </a:t>
            </a:r>
            <a:r>
              <a:rPr lang="en-US" dirty="0"/>
              <a:t>No REST or Active API used</a:t>
            </a:r>
          </a:p>
          <a:p>
            <a:pPr marL="0" lvl="0" indent="0" algn="l" rtl="0">
              <a:spcBef>
                <a:spcPts val="1600"/>
              </a:spcBef>
              <a:spcAft>
                <a:spcPts val="160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932C5F-0FC0-44B1-81B1-5F0D10692FCB}"/>
              </a:ext>
            </a:extLst>
          </p:cNvPr>
          <p:cNvSpPr>
            <a:spLocks noGrp="1"/>
          </p:cNvSpPr>
          <p:nvPr>
            <p:ph type="subTitle" idx="1"/>
          </p:nvPr>
        </p:nvSpPr>
        <p:spPr>
          <a:xfrm>
            <a:off x="723300" y="4213004"/>
            <a:ext cx="7688100" cy="541200"/>
          </a:xfrm>
        </p:spPr>
        <p:txBody>
          <a:bodyPr/>
          <a:lstStyle/>
          <a:p>
            <a:pPr algn="ctr"/>
            <a:r>
              <a:rPr lang="en-IN" sz="3600" dirty="0">
                <a:solidFill>
                  <a:schemeClr val="bg1">
                    <a:lumMod val="95000"/>
                  </a:schemeClr>
                </a:solidFill>
                <a:latin typeface="Montserrat" panose="00000500000000000000" pitchFamily="50" charset="0"/>
              </a:rPr>
              <a:t>Application</a:t>
            </a:r>
          </a:p>
        </p:txBody>
      </p:sp>
      <p:pic>
        <p:nvPicPr>
          <p:cNvPr id="1026" name="Picture 2">
            <a:extLst>
              <a:ext uri="{FF2B5EF4-FFF2-40B4-BE49-F238E27FC236}">
                <a16:creationId xmlns:a16="http://schemas.microsoft.com/office/drawing/2014/main" id="{799D024A-333F-4685-B4AA-1623D9C8527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3610" y="252953"/>
            <a:ext cx="1745912" cy="378517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BB53B8C-9278-484D-95F2-D7C3CA38623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1336" y="252953"/>
            <a:ext cx="1745912" cy="37851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29EB0451-3A74-4AD6-94F2-3F1F2A308F1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24394" y="252952"/>
            <a:ext cx="1745912" cy="37851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E74E22-B5CE-4517-9DF5-50B348C59884}"/>
              </a:ext>
            </a:extLst>
          </p:cNvPr>
          <p:cNvPicPr>
            <a:picLocks noChangeAspect="1"/>
          </p:cNvPicPr>
          <p:nvPr/>
        </p:nvPicPr>
        <p:blipFill>
          <a:blip r:embed="rId6" cstate="email">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2476833" y="4265667"/>
            <a:ext cx="686802" cy="686802"/>
          </a:xfrm>
          <a:prstGeom prst="rect">
            <a:avLst/>
          </a:prstGeom>
        </p:spPr>
      </p:pic>
      <p:pic>
        <p:nvPicPr>
          <p:cNvPr id="10" name="Picture 4">
            <a:extLst>
              <a:ext uri="{FF2B5EF4-FFF2-40B4-BE49-F238E27FC236}">
                <a16:creationId xmlns:a16="http://schemas.microsoft.com/office/drawing/2014/main" id="{A4CF0A70-58EF-4D2C-BDC4-D612D7B4B77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589266" y="252952"/>
            <a:ext cx="1745912" cy="378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486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14FA-0CAC-45BE-AF72-975C8607ED15}"/>
              </a:ext>
            </a:extLst>
          </p:cNvPr>
          <p:cNvSpPr>
            <a:spLocks noGrp="1"/>
          </p:cNvSpPr>
          <p:nvPr>
            <p:ph type="title"/>
          </p:nvPr>
        </p:nvSpPr>
        <p:spPr>
          <a:xfrm>
            <a:off x="637171" y="1527224"/>
            <a:ext cx="7688400" cy="1518600"/>
          </a:xfrm>
        </p:spPr>
        <p:txBody>
          <a:bodyPr/>
          <a:lstStyle/>
          <a:p>
            <a:r>
              <a:rPr lang="en-US" sz="4000" b="0" dirty="0">
                <a:solidFill>
                  <a:schemeClr val="accent4">
                    <a:lumMod val="25000"/>
                  </a:schemeClr>
                </a:solidFill>
                <a:latin typeface="Montserrat" panose="00000500000000000000" pitchFamily="50" charset="0"/>
              </a:rPr>
              <a:t>Software Demonstration</a:t>
            </a:r>
            <a:endParaRPr lang="en-IN" sz="4000" b="0" dirty="0">
              <a:solidFill>
                <a:schemeClr val="accent4">
                  <a:lumMod val="25000"/>
                </a:schemeClr>
              </a:solidFill>
              <a:latin typeface="Montserrat" panose="00000500000000000000" pitchFamily="50" charset="0"/>
            </a:endParaRPr>
          </a:p>
        </p:txBody>
      </p:sp>
      <p:pic>
        <p:nvPicPr>
          <p:cNvPr id="4" name="Picture 3">
            <a:extLst>
              <a:ext uri="{FF2B5EF4-FFF2-40B4-BE49-F238E27FC236}">
                <a16:creationId xmlns:a16="http://schemas.microsoft.com/office/drawing/2014/main" id="{B3B28B5D-FB81-4C8A-81D4-491D369D56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6145" y="1189036"/>
            <a:ext cx="4264591" cy="65605"/>
          </a:xfrm>
          <a:prstGeom prst="rect">
            <a:avLst/>
          </a:prstGeom>
        </p:spPr>
      </p:pic>
    </p:spTree>
    <p:extLst>
      <p:ext uri="{BB962C8B-B14F-4D97-AF65-F5344CB8AC3E}">
        <p14:creationId xmlns:p14="http://schemas.microsoft.com/office/powerpoint/2010/main" val="4261945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2"/>
          <p:cNvSpPr txBox="1">
            <a:spLocks noGrp="1"/>
          </p:cNvSpPr>
          <p:nvPr>
            <p:ph type="title"/>
          </p:nvPr>
        </p:nvSpPr>
        <p:spPr>
          <a:xfrm>
            <a:off x="696844" y="1183046"/>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t>Hardware Structure</a:t>
            </a:r>
            <a:endParaRPr sz="1800" dirty="0"/>
          </a:p>
        </p:txBody>
      </p:sp>
      <p:grpSp>
        <p:nvGrpSpPr>
          <p:cNvPr id="263" name="Google Shape;263;p22"/>
          <p:cNvGrpSpPr/>
          <p:nvPr/>
        </p:nvGrpSpPr>
        <p:grpSpPr>
          <a:xfrm>
            <a:off x="5977495" y="3089390"/>
            <a:ext cx="2469661" cy="1384500"/>
            <a:chOff x="6038025" y="2598925"/>
            <a:chExt cx="2469661" cy="1384500"/>
          </a:xfrm>
        </p:grpSpPr>
        <p:cxnSp>
          <p:nvCxnSpPr>
            <p:cNvPr id="264" name="Google Shape;264;p22"/>
            <p:cNvCxnSpPr/>
            <p:nvPr/>
          </p:nvCxnSpPr>
          <p:spPr>
            <a:xfrm>
              <a:off x="6038025" y="3312550"/>
              <a:ext cx="582000" cy="0"/>
            </a:xfrm>
            <a:prstGeom prst="straightConnector1">
              <a:avLst/>
            </a:prstGeom>
            <a:noFill/>
            <a:ln w="9525" cap="flat" cmpd="sng">
              <a:solidFill>
                <a:srgbClr val="C2C2C2"/>
              </a:solidFill>
              <a:prstDash val="solid"/>
              <a:round/>
              <a:headEnd type="none" w="sm" len="sm"/>
              <a:tailEnd type="none" w="sm" len="sm"/>
            </a:ln>
          </p:spPr>
        </p:cxnSp>
        <p:sp>
          <p:nvSpPr>
            <p:cNvPr id="265" name="Google Shape;265;p22"/>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latin typeface="Roboto"/>
                  <a:ea typeface="Roboto"/>
                  <a:cs typeface="Roboto"/>
                  <a:sym typeface="Roboto"/>
                </a:rPr>
                <a:t>Product procurement and Billing                                </a:t>
              </a:r>
              <a:r>
                <a:rPr lang="en-GB" sz="800">
                  <a:latin typeface="Roboto"/>
                  <a:ea typeface="Roboto"/>
                  <a:cs typeface="Roboto"/>
                  <a:sym typeface="Roboto"/>
                </a:rPr>
                <a:t>Goal Achievement and automatic billing redirection</a:t>
              </a:r>
              <a:endParaRPr sz="800" b="1">
                <a:latin typeface="Roboto"/>
                <a:ea typeface="Roboto"/>
                <a:cs typeface="Roboto"/>
                <a:sym typeface="Roboto"/>
              </a:endParaRPr>
            </a:p>
            <a:p>
              <a:pPr marL="0" lvl="0" indent="0" algn="l" rtl="0">
                <a:spcBef>
                  <a:spcPts val="1600"/>
                </a:spcBef>
                <a:spcAft>
                  <a:spcPts val="1600"/>
                </a:spcAft>
                <a:buNone/>
              </a:pPr>
              <a:r>
                <a:rPr lang="en-GB" sz="1200" b="1">
                  <a:latin typeface="Roboto"/>
                  <a:ea typeface="Roboto"/>
                  <a:cs typeface="Roboto"/>
                  <a:sym typeface="Roboto"/>
                </a:rPr>
                <a:t>    </a:t>
              </a:r>
              <a:endParaRPr sz="1200" b="1">
                <a:latin typeface="Roboto"/>
                <a:ea typeface="Roboto"/>
                <a:cs typeface="Roboto"/>
                <a:sym typeface="Roboto"/>
              </a:endParaRPr>
            </a:p>
          </p:txBody>
        </p:sp>
        <p:sp>
          <p:nvSpPr>
            <p:cNvPr id="266" name="Google Shape;266;p22"/>
            <p:cNvSpPr/>
            <p:nvPr/>
          </p:nvSpPr>
          <p:spPr>
            <a:xfrm>
              <a:off x="6424027" y="3212150"/>
              <a:ext cx="198600" cy="198300"/>
            </a:xfrm>
            <a:prstGeom prst="ellipse">
              <a:avLst/>
            </a:prstGeom>
            <a:solidFill>
              <a:srgbClr val="D8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68" name="Google Shape;268;p22"/>
          <p:cNvGrpSpPr/>
          <p:nvPr/>
        </p:nvGrpSpPr>
        <p:grpSpPr>
          <a:xfrm>
            <a:off x="575791" y="2316908"/>
            <a:ext cx="2994729" cy="1384500"/>
            <a:chOff x="636321" y="1844098"/>
            <a:chExt cx="2994729" cy="1384500"/>
          </a:xfrm>
        </p:grpSpPr>
        <p:sp>
          <p:nvSpPr>
            <p:cNvPr id="269" name="Google Shape;269;p22"/>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latin typeface="Roboto"/>
                  <a:ea typeface="Roboto"/>
                  <a:cs typeface="Roboto"/>
                  <a:sym typeface="Roboto"/>
                </a:rPr>
                <a:t>Navigation and Collision detection </a:t>
              </a:r>
              <a:endParaRPr sz="1200" b="1">
                <a:latin typeface="Roboto"/>
                <a:ea typeface="Roboto"/>
                <a:cs typeface="Roboto"/>
                <a:sym typeface="Roboto"/>
              </a:endParaRPr>
            </a:p>
            <a:p>
              <a:pPr marL="0" lvl="0" indent="0" algn="r" rtl="0">
                <a:spcBef>
                  <a:spcPts val="0"/>
                </a:spcBef>
                <a:spcAft>
                  <a:spcPts val="1600"/>
                </a:spcAft>
                <a:buNone/>
              </a:pPr>
              <a:r>
                <a:rPr lang="en-GB" sz="800">
                  <a:latin typeface="Roboto"/>
                  <a:ea typeface="Roboto"/>
                  <a:cs typeface="Roboto"/>
                  <a:sym typeface="Roboto"/>
                </a:rPr>
                <a:t>Shortest path navigation while preventing any collisions </a:t>
              </a:r>
              <a:endParaRPr sz="800" b="1">
                <a:latin typeface="Roboto"/>
                <a:ea typeface="Roboto"/>
                <a:cs typeface="Roboto"/>
                <a:sym typeface="Roboto"/>
              </a:endParaRPr>
            </a:p>
          </p:txBody>
        </p:sp>
        <p:cxnSp>
          <p:nvCxnSpPr>
            <p:cNvPr id="270" name="Google Shape;270;p22"/>
            <p:cNvCxnSpPr/>
            <p:nvPr/>
          </p:nvCxnSpPr>
          <p:spPr>
            <a:xfrm rot="10800000">
              <a:off x="2587350" y="2536350"/>
              <a:ext cx="1043700" cy="0"/>
            </a:xfrm>
            <a:prstGeom prst="straightConnector1">
              <a:avLst/>
            </a:prstGeom>
            <a:noFill/>
            <a:ln w="9525" cap="flat" cmpd="sng">
              <a:solidFill>
                <a:srgbClr val="C2C2C2"/>
              </a:solidFill>
              <a:prstDash val="solid"/>
              <a:round/>
              <a:headEnd type="none" w="sm" len="sm"/>
              <a:tailEnd type="none" w="sm" len="sm"/>
            </a:ln>
          </p:spPr>
        </p:cxnSp>
        <p:sp>
          <p:nvSpPr>
            <p:cNvPr id="271" name="Google Shape;271;p22"/>
            <p:cNvSpPr/>
            <p:nvPr/>
          </p:nvSpPr>
          <p:spPr>
            <a:xfrm>
              <a:off x="2523501" y="2431050"/>
              <a:ext cx="198600" cy="198300"/>
            </a:xfrm>
            <a:prstGeom prst="ellipse">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73" name="Google Shape;273;p22"/>
          <p:cNvGrpSpPr/>
          <p:nvPr/>
        </p:nvGrpSpPr>
        <p:grpSpPr>
          <a:xfrm>
            <a:off x="4847570" y="1415725"/>
            <a:ext cx="3599586" cy="1384500"/>
            <a:chOff x="4908100" y="889950"/>
            <a:chExt cx="3599586" cy="1384500"/>
          </a:xfrm>
        </p:grpSpPr>
        <p:cxnSp>
          <p:nvCxnSpPr>
            <p:cNvPr id="274" name="Google Shape;274;p22"/>
            <p:cNvCxnSpPr/>
            <p:nvPr/>
          </p:nvCxnSpPr>
          <p:spPr>
            <a:xfrm>
              <a:off x="4908100" y="1593250"/>
              <a:ext cx="1715100" cy="0"/>
            </a:xfrm>
            <a:prstGeom prst="straightConnector1">
              <a:avLst/>
            </a:prstGeom>
            <a:noFill/>
            <a:ln w="9525" cap="flat" cmpd="sng">
              <a:solidFill>
                <a:srgbClr val="C2C2C2"/>
              </a:solidFill>
              <a:prstDash val="solid"/>
              <a:round/>
              <a:headEnd type="none" w="sm" len="sm"/>
              <a:tailEnd type="none" w="sm" len="sm"/>
            </a:ln>
          </p:spPr>
        </p:cxnSp>
        <p:sp>
          <p:nvSpPr>
            <p:cNvPr id="275" name="Google Shape;275;p22"/>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latin typeface="Roboto"/>
                  <a:ea typeface="Roboto"/>
                  <a:cs typeface="Roboto"/>
                  <a:sym typeface="Roboto"/>
                </a:rPr>
                <a:t>User Control </a:t>
              </a:r>
              <a:endParaRPr sz="1200" b="1">
                <a:latin typeface="Roboto"/>
                <a:ea typeface="Roboto"/>
                <a:cs typeface="Roboto"/>
                <a:sym typeface="Roboto"/>
              </a:endParaRPr>
            </a:p>
            <a:p>
              <a:pPr marL="0" lvl="0" indent="0" algn="l" rtl="0">
                <a:spcBef>
                  <a:spcPts val="0"/>
                </a:spcBef>
                <a:spcAft>
                  <a:spcPts val="1600"/>
                </a:spcAft>
                <a:buNone/>
              </a:pPr>
              <a:r>
                <a:rPr lang="en-GB" sz="800">
                  <a:latin typeface="Roboto"/>
                  <a:ea typeface="Roboto"/>
                  <a:cs typeface="Roboto"/>
                  <a:sym typeface="Roboto"/>
                </a:rPr>
                <a:t>Dynamic control parameters for user</a:t>
              </a:r>
              <a:endParaRPr sz="800" b="1">
                <a:latin typeface="Roboto"/>
                <a:ea typeface="Roboto"/>
                <a:cs typeface="Roboto"/>
                <a:sym typeface="Roboto"/>
              </a:endParaRPr>
            </a:p>
          </p:txBody>
        </p:sp>
        <p:sp>
          <p:nvSpPr>
            <p:cNvPr id="276" name="Google Shape;276;p22"/>
            <p:cNvSpPr/>
            <p:nvPr/>
          </p:nvSpPr>
          <p:spPr>
            <a:xfrm>
              <a:off x="6427830" y="1493307"/>
              <a:ext cx="198600" cy="198300"/>
            </a:xfrm>
            <a:prstGeom prst="ellipse">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78" name="Google Shape;278;p22"/>
          <p:cNvGrpSpPr/>
          <p:nvPr/>
        </p:nvGrpSpPr>
        <p:grpSpPr>
          <a:xfrm>
            <a:off x="2754064" y="1623930"/>
            <a:ext cx="3514811" cy="3252003"/>
            <a:chOff x="2991269" y="1153325"/>
            <a:chExt cx="3514811" cy="3252003"/>
          </a:xfrm>
        </p:grpSpPr>
        <p:sp>
          <p:nvSpPr>
            <p:cNvPr id="279" name="Google Shape;279;p22"/>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D9D9D9"/>
            </a:solidFill>
            <a:ln>
              <a:noFill/>
            </a:ln>
          </p:spPr>
        </p:sp>
        <p:sp>
          <p:nvSpPr>
            <p:cNvPr id="280" name="Google Shape;280;p22"/>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802017"/>
            </a:solidFill>
            <a:ln>
              <a:noFill/>
            </a:ln>
          </p:spPr>
        </p:sp>
        <p:sp>
          <p:nvSpPr>
            <p:cNvPr id="281" name="Google Shape;281;p22"/>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D83829"/>
            </a:solidFill>
            <a:ln>
              <a:noFill/>
            </a:ln>
          </p:spPr>
        </p:sp>
        <p:sp>
          <p:nvSpPr>
            <p:cNvPr id="282" name="Google Shape;282;p22"/>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283" name="Google Shape;283;p22"/>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802017"/>
            </a:solidFill>
            <a:ln>
              <a:noFill/>
            </a:ln>
          </p:spPr>
        </p:sp>
        <p:sp>
          <p:nvSpPr>
            <p:cNvPr id="284" name="Google Shape;284;p22"/>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B02C20"/>
            </a:solidFill>
            <a:ln>
              <a:noFill/>
            </a:ln>
          </p:spPr>
        </p:sp>
        <p:sp>
          <p:nvSpPr>
            <p:cNvPr id="285" name="Google Shape;285;p22"/>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802017"/>
            </a:solidFill>
            <a:ln>
              <a:noFill/>
            </a:ln>
          </p:spPr>
        </p:sp>
        <p:sp>
          <p:nvSpPr>
            <p:cNvPr id="286" name="Google Shape;286;p22"/>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A72A1E"/>
            </a:solidFill>
            <a:ln>
              <a:noFill/>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lumOff val="25000"/>
            <a:alpha val="8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4EA34-2D77-4342-BA76-AEBC8D9739D8}"/>
              </a:ext>
            </a:extLst>
          </p:cNvPr>
          <p:cNvSpPr>
            <a:spLocks noGrp="1"/>
          </p:cNvSpPr>
          <p:nvPr>
            <p:ph type="title"/>
          </p:nvPr>
        </p:nvSpPr>
        <p:spPr>
          <a:xfrm>
            <a:off x="431185" y="4133556"/>
            <a:ext cx="2609173" cy="1028295"/>
          </a:xfrm>
        </p:spPr>
        <p:txBody>
          <a:bodyPr/>
          <a:lstStyle/>
          <a:p>
            <a:r>
              <a:rPr lang="en-US" sz="2800" dirty="0"/>
              <a:t>Team</a:t>
            </a:r>
            <a:br>
              <a:rPr lang="en-US" sz="2800" dirty="0"/>
            </a:br>
            <a:endParaRPr lang="en-IN" sz="2800" dirty="0"/>
          </a:p>
        </p:txBody>
      </p:sp>
      <p:sp>
        <p:nvSpPr>
          <p:cNvPr id="3" name="Title 1">
            <a:extLst>
              <a:ext uri="{FF2B5EF4-FFF2-40B4-BE49-F238E27FC236}">
                <a16:creationId xmlns:a16="http://schemas.microsoft.com/office/drawing/2014/main" id="{CB282B11-1535-435B-AA7E-2C05AF7AFD2D}"/>
              </a:ext>
            </a:extLst>
          </p:cNvPr>
          <p:cNvSpPr txBox="1">
            <a:spLocks/>
          </p:cNvSpPr>
          <p:nvPr/>
        </p:nvSpPr>
        <p:spPr>
          <a:xfrm>
            <a:off x="5067069" y="182047"/>
            <a:ext cx="3544838" cy="22047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US" dirty="0"/>
              <a:t>Suchith B S</a:t>
            </a:r>
          </a:p>
          <a:p>
            <a:r>
              <a:rPr lang="en-US" sz="1800" dirty="0">
                <a:solidFill>
                  <a:schemeClr val="bg1"/>
                </a:solidFill>
                <a:latin typeface="Montserrat" panose="00000500000000000000" pitchFamily="50" charset="0"/>
              </a:rPr>
              <a:t>01JST16EC</a:t>
            </a:r>
            <a:r>
              <a:rPr lang="en-US" sz="1800" dirty="0">
                <a:solidFill>
                  <a:schemeClr val="tx1">
                    <a:lumMod val="60000"/>
                    <a:lumOff val="40000"/>
                  </a:schemeClr>
                </a:solidFill>
                <a:latin typeface="Montserrat" panose="00000500000000000000" pitchFamily="50" charset="0"/>
              </a:rPr>
              <a:t>092</a:t>
            </a:r>
            <a:br>
              <a:rPr lang="en-US" sz="1800" dirty="0">
                <a:solidFill>
                  <a:schemeClr val="accent1">
                    <a:lumMod val="75000"/>
                  </a:schemeClr>
                </a:solidFill>
                <a:latin typeface="Montserrat" panose="00000500000000000000" pitchFamily="50" charset="0"/>
              </a:rPr>
            </a:br>
            <a:endParaRPr lang="en-IN" sz="1800" dirty="0">
              <a:solidFill>
                <a:schemeClr val="accent1">
                  <a:lumMod val="75000"/>
                </a:schemeClr>
              </a:solidFill>
              <a:latin typeface="Montserrat" panose="00000500000000000000" pitchFamily="50" charset="0"/>
            </a:endParaRPr>
          </a:p>
        </p:txBody>
      </p:sp>
      <p:sp>
        <p:nvSpPr>
          <p:cNvPr id="4" name="Title 1">
            <a:extLst>
              <a:ext uri="{FF2B5EF4-FFF2-40B4-BE49-F238E27FC236}">
                <a16:creationId xmlns:a16="http://schemas.microsoft.com/office/drawing/2014/main" id="{6914C72F-D06D-4EC9-A357-21DB489D6C74}"/>
              </a:ext>
            </a:extLst>
          </p:cNvPr>
          <p:cNvSpPr txBox="1">
            <a:spLocks/>
          </p:cNvSpPr>
          <p:nvPr/>
        </p:nvSpPr>
        <p:spPr>
          <a:xfrm>
            <a:off x="376151" y="2790882"/>
            <a:ext cx="2683601" cy="17582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US" dirty="0"/>
              <a:t>Sumanth S</a:t>
            </a:r>
          </a:p>
          <a:p>
            <a:r>
              <a:rPr lang="en-US" sz="1800" dirty="0">
                <a:solidFill>
                  <a:schemeClr val="bg1"/>
                </a:solidFill>
                <a:latin typeface="Montserrat" panose="00000500000000000000" pitchFamily="50" charset="0"/>
              </a:rPr>
              <a:t>01JST16EC</a:t>
            </a:r>
            <a:r>
              <a:rPr lang="en-US" sz="1800" dirty="0">
                <a:solidFill>
                  <a:schemeClr val="tx1">
                    <a:lumMod val="60000"/>
                    <a:lumOff val="40000"/>
                  </a:schemeClr>
                </a:solidFill>
                <a:latin typeface="Montserrat" panose="00000500000000000000" pitchFamily="50" charset="0"/>
              </a:rPr>
              <a:t>096</a:t>
            </a:r>
            <a:br>
              <a:rPr lang="en-US" dirty="0">
                <a:solidFill>
                  <a:schemeClr val="accent1">
                    <a:lumMod val="75000"/>
                  </a:schemeClr>
                </a:solidFill>
                <a:latin typeface="Montserrat" panose="00000500000000000000" pitchFamily="50" charset="0"/>
              </a:rPr>
            </a:br>
            <a:endParaRPr lang="en-IN" dirty="0">
              <a:solidFill>
                <a:schemeClr val="accent1">
                  <a:lumMod val="75000"/>
                </a:schemeClr>
              </a:solidFill>
              <a:latin typeface="Montserrat" panose="00000500000000000000" pitchFamily="50" charset="0"/>
            </a:endParaRPr>
          </a:p>
          <a:p>
            <a:br>
              <a:rPr lang="en-US" dirty="0"/>
            </a:br>
            <a:endParaRPr lang="en-IN" dirty="0"/>
          </a:p>
        </p:txBody>
      </p:sp>
      <p:sp>
        <p:nvSpPr>
          <p:cNvPr id="5" name="Title 1">
            <a:extLst>
              <a:ext uri="{FF2B5EF4-FFF2-40B4-BE49-F238E27FC236}">
                <a16:creationId xmlns:a16="http://schemas.microsoft.com/office/drawing/2014/main" id="{1448A619-57C2-4EB4-8B55-1A04FA52CBA1}"/>
              </a:ext>
            </a:extLst>
          </p:cNvPr>
          <p:cNvSpPr txBox="1">
            <a:spLocks/>
          </p:cNvSpPr>
          <p:nvPr/>
        </p:nvSpPr>
        <p:spPr>
          <a:xfrm>
            <a:off x="376151" y="881737"/>
            <a:ext cx="3360541" cy="17582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US" dirty="0"/>
              <a:t>Srivatsa M N</a:t>
            </a:r>
          </a:p>
          <a:p>
            <a:r>
              <a:rPr lang="en-US" sz="1800" dirty="0">
                <a:solidFill>
                  <a:schemeClr val="bg1">
                    <a:lumMod val="95000"/>
                  </a:schemeClr>
                </a:solidFill>
                <a:latin typeface="Montserrat" panose="00000500000000000000" pitchFamily="50" charset="0"/>
              </a:rPr>
              <a:t>01JST16EC</a:t>
            </a:r>
            <a:r>
              <a:rPr lang="en-US" sz="1800" dirty="0">
                <a:solidFill>
                  <a:schemeClr val="tx1">
                    <a:lumMod val="60000"/>
                    <a:lumOff val="40000"/>
                  </a:schemeClr>
                </a:solidFill>
                <a:latin typeface="Montserrat" panose="00000500000000000000" pitchFamily="50" charset="0"/>
              </a:rPr>
              <a:t>091</a:t>
            </a:r>
            <a:br>
              <a:rPr lang="en-US" dirty="0">
                <a:solidFill>
                  <a:schemeClr val="accent1">
                    <a:lumMod val="75000"/>
                  </a:schemeClr>
                </a:solidFill>
                <a:latin typeface="Montserrat" panose="00000500000000000000" pitchFamily="50" charset="0"/>
              </a:rPr>
            </a:br>
            <a:endParaRPr lang="en-IN" dirty="0">
              <a:solidFill>
                <a:schemeClr val="accent1">
                  <a:lumMod val="75000"/>
                </a:schemeClr>
              </a:solidFill>
              <a:latin typeface="Montserrat" panose="00000500000000000000" pitchFamily="50" charset="0"/>
            </a:endParaRPr>
          </a:p>
          <a:p>
            <a:endParaRPr lang="en-IN" dirty="0"/>
          </a:p>
        </p:txBody>
      </p:sp>
      <p:sp>
        <p:nvSpPr>
          <p:cNvPr id="6" name="Title 1">
            <a:extLst>
              <a:ext uri="{FF2B5EF4-FFF2-40B4-BE49-F238E27FC236}">
                <a16:creationId xmlns:a16="http://schemas.microsoft.com/office/drawing/2014/main" id="{D769269C-128A-45AD-A7FF-BBAB2EFEB475}"/>
              </a:ext>
            </a:extLst>
          </p:cNvPr>
          <p:cNvSpPr txBox="1">
            <a:spLocks/>
          </p:cNvSpPr>
          <p:nvPr/>
        </p:nvSpPr>
        <p:spPr>
          <a:xfrm>
            <a:off x="5067069" y="2266342"/>
            <a:ext cx="3899257" cy="18672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US" dirty="0"/>
              <a:t>V</a:t>
            </a:r>
            <a:r>
              <a:rPr lang="en-US" sz="2800" dirty="0"/>
              <a:t> </a:t>
            </a:r>
            <a:r>
              <a:rPr lang="en-US" dirty="0"/>
              <a:t>Shaashwath</a:t>
            </a:r>
          </a:p>
          <a:p>
            <a:r>
              <a:rPr lang="en-US" sz="1800" dirty="0">
                <a:solidFill>
                  <a:schemeClr val="bg1"/>
                </a:solidFill>
                <a:latin typeface="Montserrat" panose="00000500000000000000" pitchFamily="50" charset="0"/>
              </a:rPr>
              <a:t>01JST16EC</a:t>
            </a:r>
            <a:r>
              <a:rPr lang="en-US" sz="1800" dirty="0">
                <a:solidFill>
                  <a:schemeClr val="tx1">
                    <a:lumMod val="60000"/>
                    <a:lumOff val="40000"/>
                  </a:schemeClr>
                </a:solidFill>
                <a:latin typeface="Montserrat" panose="00000500000000000000" pitchFamily="50" charset="0"/>
              </a:rPr>
              <a:t>108</a:t>
            </a:r>
            <a:br>
              <a:rPr lang="en-US" sz="1800" dirty="0">
                <a:solidFill>
                  <a:schemeClr val="accent1">
                    <a:lumMod val="75000"/>
                  </a:schemeClr>
                </a:solidFill>
                <a:latin typeface="Montserrat" panose="00000500000000000000" pitchFamily="50" charset="0"/>
              </a:rPr>
            </a:br>
            <a:endParaRPr lang="en-IN" sz="1800" dirty="0">
              <a:solidFill>
                <a:schemeClr val="accent1">
                  <a:lumMod val="75000"/>
                </a:schemeClr>
              </a:solidFill>
              <a:latin typeface="Montserrat" panose="00000500000000000000" pitchFamily="50" charset="0"/>
            </a:endParaRPr>
          </a:p>
          <a:p>
            <a:endParaRPr lang="en-IN" sz="2800" dirty="0"/>
          </a:p>
        </p:txBody>
      </p:sp>
      <p:pic>
        <p:nvPicPr>
          <p:cNvPr id="9" name="Picture 8">
            <a:extLst>
              <a:ext uri="{FF2B5EF4-FFF2-40B4-BE49-F238E27FC236}">
                <a16:creationId xmlns:a16="http://schemas.microsoft.com/office/drawing/2014/main" id="{0E105AC1-6D29-44C3-9052-47C7A06ED1E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flipV="1">
            <a:off x="512276" y="4774498"/>
            <a:ext cx="1057229" cy="45719"/>
          </a:xfrm>
          <a:prstGeom prst="rect">
            <a:avLst/>
          </a:prstGeom>
          <a:solidFill>
            <a:schemeClr val="accent3">
              <a:lumMod val="60000"/>
              <a:lumOff val="40000"/>
            </a:schemeClr>
          </a:solidFill>
        </p:spPr>
      </p:pic>
    </p:spTree>
    <p:extLst>
      <p:ext uri="{BB962C8B-B14F-4D97-AF65-F5344CB8AC3E}">
        <p14:creationId xmlns:p14="http://schemas.microsoft.com/office/powerpoint/2010/main" val="4289508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cxnSp>
        <p:nvCxnSpPr>
          <p:cNvPr id="261" name="Google Shape;261;p22"/>
          <p:cNvCxnSpPr>
            <a:stCxn id="262" idx="2"/>
            <a:endCxn id="263" idx="1"/>
          </p:cNvCxnSpPr>
          <p:nvPr/>
        </p:nvCxnSpPr>
        <p:spPr>
          <a:xfrm>
            <a:off x="4631060" y="2823210"/>
            <a:ext cx="304800" cy="6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262" name="Google Shape;262;p22"/>
          <p:cNvSpPr/>
          <p:nvPr/>
        </p:nvSpPr>
        <p:spPr>
          <a:xfrm rot="-5400000">
            <a:off x="2347160" y="2560560"/>
            <a:ext cx="4042500" cy="525300"/>
          </a:xfrm>
          <a:prstGeom prst="roundRect">
            <a:avLst>
              <a:gd name="adj" fmla="val 16667"/>
            </a:avLst>
          </a:prstGeom>
          <a:solidFill>
            <a:srgbClr val="840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Roboto"/>
                <a:ea typeface="Roboto"/>
                <a:cs typeface="Roboto"/>
                <a:sym typeface="Roboto"/>
              </a:rPr>
              <a:t>Power Source = Power Bank + Lead Acid Battery</a:t>
            </a:r>
            <a:endParaRPr sz="1100">
              <a:solidFill>
                <a:srgbClr val="FFFFFF"/>
              </a:solidFill>
              <a:latin typeface="Roboto"/>
              <a:ea typeface="Roboto"/>
              <a:cs typeface="Roboto"/>
              <a:sym typeface="Roboto"/>
            </a:endParaRPr>
          </a:p>
        </p:txBody>
      </p:sp>
      <p:sp>
        <p:nvSpPr>
          <p:cNvPr id="263" name="Google Shape;263;p22"/>
          <p:cNvSpPr/>
          <p:nvPr/>
        </p:nvSpPr>
        <p:spPr>
          <a:xfrm>
            <a:off x="4935860" y="2560566"/>
            <a:ext cx="1656300" cy="525300"/>
          </a:xfrm>
          <a:prstGeom prst="roundRect">
            <a:avLst>
              <a:gd name="adj" fmla="val 16667"/>
            </a:avLst>
          </a:prstGeom>
          <a:solidFill>
            <a:srgbClr val="AC114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Roboto"/>
                <a:ea typeface="Roboto"/>
                <a:cs typeface="Roboto"/>
                <a:sym typeface="Roboto"/>
              </a:rPr>
              <a:t>Motor Driver</a:t>
            </a:r>
            <a:endParaRPr sz="1100">
              <a:solidFill>
                <a:srgbClr val="FFFFFF"/>
              </a:solidFill>
              <a:latin typeface="Roboto"/>
              <a:ea typeface="Roboto"/>
              <a:cs typeface="Roboto"/>
              <a:sym typeface="Roboto"/>
            </a:endParaRPr>
          </a:p>
        </p:txBody>
      </p:sp>
      <p:sp>
        <p:nvSpPr>
          <p:cNvPr id="264" name="Google Shape;264;p22"/>
          <p:cNvSpPr/>
          <p:nvPr/>
        </p:nvSpPr>
        <p:spPr>
          <a:xfrm>
            <a:off x="7024985" y="801960"/>
            <a:ext cx="1656300" cy="525300"/>
          </a:xfrm>
          <a:prstGeom prst="roundRect">
            <a:avLst>
              <a:gd name="adj" fmla="val 16667"/>
            </a:avLst>
          </a:prstGeom>
          <a:solidFill>
            <a:srgbClr val="B612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FFFFFF"/>
                </a:solidFill>
                <a:latin typeface="Roboto"/>
                <a:ea typeface="Roboto"/>
                <a:cs typeface="Roboto"/>
                <a:sym typeface="Roboto"/>
              </a:rPr>
              <a:t>Gyroscope Sensor</a:t>
            </a:r>
            <a:endParaRPr sz="1100" dirty="0">
              <a:solidFill>
                <a:srgbClr val="FFFFFF"/>
              </a:solidFill>
              <a:latin typeface="Roboto"/>
              <a:ea typeface="Roboto"/>
              <a:cs typeface="Roboto"/>
              <a:sym typeface="Roboto"/>
            </a:endParaRPr>
          </a:p>
        </p:txBody>
      </p:sp>
      <p:sp>
        <p:nvSpPr>
          <p:cNvPr id="265" name="Google Shape;265;p22"/>
          <p:cNvSpPr/>
          <p:nvPr/>
        </p:nvSpPr>
        <p:spPr>
          <a:xfrm>
            <a:off x="7049335" y="4304260"/>
            <a:ext cx="1656300" cy="525300"/>
          </a:xfrm>
          <a:prstGeom prst="roundRect">
            <a:avLst>
              <a:gd name="adj" fmla="val 16667"/>
            </a:avLst>
          </a:prstGeom>
          <a:solidFill>
            <a:srgbClr val="B612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Roboto"/>
                <a:ea typeface="Roboto"/>
                <a:cs typeface="Roboto"/>
                <a:sym typeface="Roboto"/>
              </a:rPr>
              <a:t>IR Sensor </a:t>
            </a:r>
            <a:endParaRPr sz="1100">
              <a:solidFill>
                <a:srgbClr val="FFFFFF"/>
              </a:solidFill>
              <a:latin typeface="Roboto"/>
              <a:ea typeface="Roboto"/>
              <a:cs typeface="Roboto"/>
              <a:sym typeface="Roboto"/>
            </a:endParaRPr>
          </a:p>
        </p:txBody>
      </p:sp>
      <p:cxnSp>
        <p:nvCxnSpPr>
          <p:cNvPr id="266" name="Google Shape;266;p22"/>
          <p:cNvCxnSpPr>
            <a:stCxn id="267" idx="3"/>
            <a:endCxn id="264" idx="1"/>
          </p:cNvCxnSpPr>
          <p:nvPr/>
        </p:nvCxnSpPr>
        <p:spPr>
          <a:xfrm>
            <a:off x="6592160" y="1064960"/>
            <a:ext cx="432900" cy="600"/>
          </a:xfrm>
          <a:prstGeom prst="bentConnector3">
            <a:avLst>
              <a:gd name="adj1" fmla="val 49991"/>
            </a:avLst>
          </a:prstGeom>
          <a:noFill/>
          <a:ln w="9525" cap="flat" cmpd="sng">
            <a:solidFill>
              <a:srgbClr val="C2C2C2"/>
            </a:solidFill>
            <a:prstDash val="solid"/>
            <a:round/>
            <a:headEnd type="none" w="sm" len="sm"/>
            <a:tailEnd type="none" w="sm" len="sm"/>
          </a:ln>
        </p:spPr>
      </p:cxnSp>
      <p:cxnSp>
        <p:nvCxnSpPr>
          <p:cNvPr id="268" name="Google Shape;268;p22"/>
          <p:cNvCxnSpPr>
            <a:stCxn id="265" idx="1"/>
            <a:endCxn id="263" idx="2"/>
          </p:cNvCxnSpPr>
          <p:nvPr/>
        </p:nvCxnSpPr>
        <p:spPr>
          <a:xfrm rot="10800000">
            <a:off x="5764135" y="3085810"/>
            <a:ext cx="1285200" cy="1481100"/>
          </a:xfrm>
          <a:prstGeom prst="bentConnector2">
            <a:avLst/>
          </a:prstGeom>
          <a:noFill/>
          <a:ln w="9525" cap="flat" cmpd="sng">
            <a:solidFill>
              <a:srgbClr val="C2C2C2"/>
            </a:solidFill>
            <a:prstDash val="solid"/>
            <a:round/>
            <a:headEnd type="none" w="sm" len="sm"/>
            <a:tailEnd type="none" w="sm" len="sm"/>
          </a:ln>
        </p:spPr>
      </p:cxnSp>
      <p:sp>
        <p:nvSpPr>
          <p:cNvPr id="267" name="Google Shape;267;p22"/>
          <p:cNvSpPr/>
          <p:nvPr/>
        </p:nvSpPr>
        <p:spPr>
          <a:xfrm>
            <a:off x="4935860" y="802310"/>
            <a:ext cx="1656300" cy="525300"/>
          </a:xfrm>
          <a:prstGeom prst="roundRect">
            <a:avLst>
              <a:gd name="adj" fmla="val 16667"/>
            </a:avLst>
          </a:prstGeom>
          <a:solidFill>
            <a:srgbClr val="AC114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Roboto"/>
                <a:ea typeface="Roboto"/>
                <a:cs typeface="Roboto"/>
                <a:sym typeface="Roboto"/>
              </a:rPr>
              <a:t>Rpie 4 B+ </a:t>
            </a:r>
            <a:endParaRPr sz="1100">
              <a:solidFill>
                <a:srgbClr val="FFFFFF"/>
              </a:solidFill>
              <a:latin typeface="Roboto"/>
              <a:ea typeface="Roboto"/>
              <a:cs typeface="Roboto"/>
              <a:sym typeface="Roboto"/>
            </a:endParaRPr>
          </a:p>
        </p:txBody>
      </p:sp>
      <p:cxnSp>
        <p:nvCxnSpPr>
          <p:cNvPr id="269" name="Google Shape;269;p22"/>
          <p:cNvCxnSpPr>
            <a:stCxn id="262" idx="2"/>
            <a:endCxn id="267" idx="1"/>
          </p:cNvCxnSpPr>
          <p:nvPr/>
        </p:nvCxnSpPr>
        <p:spPr>
          <a:xfrm rot="10800000" flipH="1">
            <a:off x="4631060" y="1064910"/>
            <a:ext cx="304800" cy="17583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270" name="Google Shape;270;p22"/>
          <p:cNvSpPr/>
          <p:nvPr/>
        </p:nvSpPr>
        <p:spPr>
          <a:xfrm>
            <a:off x="7049310" y="2560566"/>
            <a:ext cx="1656300" cy="525300"/>
          </a:xfrm>
          <a:prstGeom prst="roundRect">
            <a:avLst>
              <a:gd name="adj" fmla="val 16667"/>
            </a:avLst>
          </a:prstGeom>
          <a:solidFill>
            <a:srgbClr val="B612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Roboto"/>
                <a:ea typeface="Roboto"/>
                <a:cs typeface="Roboto"/>
                <a:sym typeface="Roboto"/>
              </a:rPr>
              <a:t>Motors</a:t>
            </a:r>
            <a:endParaRPr sz="1100">
              <a:solidFill>
                <a:srgbClr val="FFFFFF"/>
              </a:solidFill>
              <a:latin typeface="Roboto"/>
              <a:ea typeface="Roboto"/>
              <a:cs typeface="Roboto"/>
              <a:sym typeface="Roboto"/>
            </a:endParaRPr>
          </a:p>
        </p:txBody>
      </p:sp>
      <p:cxnSp>
        <p:nvCxnSpPr>
          <p:cNvPr id="271" name="Google Shape;271;p22"/>
          <p:cNvCxnSpPr>
            <a:stCxn id="263" idx="3"/>
            <a:endCxn id="270" idx="1"/>
          </p:cNvCxnSpPr>
          <p:nvPr/>
        </p:nvCxnSpPr>
        <p:spPr>
          <a:xfrm>
            <a:off x="6592160" y="2823216"/>
            <a:ext cx="457200" cy="600"/>
          </a:xfrm>
          <a:prstGeom prst="bentConnector3">
            <a:avLst>
              <a:gd name="adj1" fmla="val 49995"/>
            </a:avLst>
          </a:prstGeom>
          <a:noFill/>
          <a:ln w="9525" cap="flat" cmpd="sng">
            <a:solidFill>
              <a:srgbClr val="C2C2C2"/>
            </a:solidFill>
            <a:prstDash val="solid"/>
            <a:round/>
            <a:headEnd type="none" w="sm" len="sm"/>
            <a:tailEnd type="none" w="sm" len="sm"/>
          </a:ln>
        </p:spPr>
      </p:cxnSp>
      <p:sp>
        <p:nvSpPr>
          <p:cNvPr id="272" name="Google Shape;272;p22"/>
          <p:cNvSpPr/>
          <p:nvPr/>
        </p:nvSpPr>
        <p:spPr>
          <a:xfrm>
            <a:off x="7049310" y="1747066"/>
            <a:ext cx="1656300" cy="525300"/>
          </a:xfrm>
          <a:prstGeom prst="roundRect">
            <a:avLst>
              <a:gd name="adj" fmla="val 16667"/>
            </a:avLst>
          </a:prstGeom>
          <a:solidFill>
            <a:srgbClr val="B612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Roboto"/>
                <a:ea typeface="Roboto"/>
                <a:cs typeface="Roboto"/>
                <a:sym typeface="Roboto"/>
              </a:rPr>
              <a:t>UltraSonic Sensors</a:t>
            </a:r>
            <a:endParaRPr sz="1100">
              <a:solidFill>
                <a:srgbClr val="FFFFFF"/>
              </a:solidFill>
              <a:latin typeface="Roboto"/>
              <a:ea typeface="Roboto"/>
              <a:cs typeface="Roboto"/>
              <a:sym typeface="Roboto"/>
            </a:endParaRPr>
          </a:p>
        </p:txBody>
      </p:sp>
      <p:cxnSp>
        <p:nvCxnSpPr>
          <p:cNvPr id="273" name="Google Shape;273;p22"/>
          <p:cNvCxnSpPr>
            <a:endCxn id="272" idx="1"/>
          </p:cNvCxnSpPr>
          <p:nvPr/>
        </p:nvCxnSpPr>
        <p:spPr>
          <a:xfrm rot="-5400000" flipH="1">
            <a:off x="6432810" y="1393216"/>
            <a:ext cx="928200" cy="304800"/>
          </a:xfrm>
          <a:prstGeom prst="bentConnector2">
            <a:avLst/>
          </a:prstGeom>
          <a:noFill/>
          <a:ln w="9525" cap="flat" cmpd="sng">
            <a:solidFill>
              <a:srgbClr val="C2C2C2"/>
            </a:solidFill>
            <a:prstDash val="solid"/>
            <a:round/>
            <a:headEnd type="none" w="sm" len="sm"/>
            <a:tailEnd type="none" w="sm" len="sm"/>
          </a:ln>
        </p:spPr>
      </p:cxnSp>
      <p:sp>
        <p:nvSpPr>
          <p:cNvPr id="4" name="Title 3">
            <a:extLst>
              <a:ext uri="{FF2B5EF4-FFF2-40B4-BE49-F238E27FC236}">
                <a16:creationId xmlns:a16="http://schemas.microsoft.com/office/drawing/2014/main" id="{6FB84241-DB9E-4221-829E-D74E97C32C14}"/>
              </a:ext>
            </a:extLst>
          </p:cNvPr>
          <p:cNvSpPr>
            <a:spLocks noGrp="1"/>
          </p:cNvSpPr>
          <p:nvPr>
            <p:ph type="title"/>
          </p:nvPr>
        </p:nvSpPr>
        <p:spPr>
          <a:xfrm>
            <a:off x="729450" y="1278016"/>
            <a:ext cx="2269635" cy="535200"/>
          </a:xfrm>
        </p:spPr>
        <p:txBody>
          <a:bodyPr/>
          <a:lstStyle/>
          <a:p>
            <a:r>
              <a:rPr lang="en-IN" sz="1800" dirty="0"/>
              <a:t>Hardware Organization </a:t>
            </a:r>
          </a:p>
        </p:txBody>
      </p:sp>
      <p:sp>
        <p:nvSpPr>
          <p:cNvPr id="18" name="Google Shape;256;p21">
            <a:extLst>
              <a:ext uri="{FF2B5EF4-FFF2-40B4-BE49-F238E27FC236}">
                <a16:creationId xmlns:a16="http://schemas.microsoft.com/office/drawing/2014/main" id="{D095814F-0455-498A-AD82-4E606A247B64}"/>
              </a:ext>
            </a:extLst>
          </p:cNvPr>
          <p:cNvSpPr txBox="1">
            <a:spLocks/>
          </p:cNvSpPr>
          <p:nvPr/>
        </p:nvSpPr>
        <p:spPr>
          <a:xfrm>
            <a:off x="702369" y="2143826"/>
            <a:ext cx="2822410" cy="21468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accent1"/>
                </a:solidFill>
                <a:latin typeface="Montserrat" panose="00000500000000000000" pitchFamily="50" charset="0"/>
              </a:rPr>
              <a:t>The robot consists of the components as seen in the flow chart.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09332-55B9-4290-9653-B0A098508B0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2"/>
          <a:stretch/>
        </p:blipFill>
        <p:spPr>
          <a:xfrm>
            <a:off x="1074420" y="624840"/>
            <a:ext cx="6858000" cy="4617720"/>
          </a:xfrm>
          <a:prstGeom prst="rect">
            <a:avLst/>
          </a:prstGeom>
        </p:spPr>
      </p:pic>
      <p:cxnSp>
        <p:nvCxnSpPr>
          <p:cNvPr id="9" name="Straight Arrow Connector 8">
            <a:extLst>
              <a:ext uri="{FF2B5EF4-FFF2-40B4-BE49-F238E27FC236}">
                <a16:creationId xmlns:a16="http://schemas.microsoft.com/office/drawing/2014/main" id="{EBC2F00C-648E-4963-904A-3D7AA8BA4CFF}"/>
              </a:ext>
            </a:extLst>
          </p:cNvPr>
          <p:cNvCxnSpPr/>
          <p:nvPr/>
        </p:nvCxnSpPr>
        <p:spPr>
          <a:xfrm>
            <a:off x="1996440" y="1524000"/>
            <a:ext cx="929640" cy="7848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EDA1D8AB-BDB2-4CAE-A3BA-58855FC8CDC0}"/>
              </a:ext>
            </a:extLst>
          </p:cNvPr>
          <p:cNvCxnSpPr/>
          <p:nvPr/>
        </p:nvCxnSpPr>
        <p:spPr>
          <a:xfrm>
            <a:off x="5486400" y="624840"/>
            <a:ext cx="0" cy="6477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a16="http://schemas.microsoft.com/office/drawing/2014/main" id="{3DB0D54A-365F-4EA0-916F-6B37606DBC54}"/>
              </a:ext>
            </a:extLst>
          </p:cNvPr>
          <p:cNvCxnSpPr/>
          <p:nvPr/>
        </p:nvCxnSpPr>
        <p:spPr>
          <a:xfrm flipV="1">
            <a:off x="2468875" y="3246120"/>
            <a:ext cx="1211580" cy="11277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a:extLst>
              <a:ext uri="{FF2B5EF4-FFF2-40B4-BE49-F238E27FC236}">
                <a16:creationId xmlns:a16="http://schemas.microsoft.com/office/drawing/2014/main" id="{9C465C3B-9D41-4D1F-B99A-DEB5151DD6ED}"/>
              </a:ext>
            </a:extLst>
          </p:cNvPr>
          <p:cNvCxnSpPr>
            <a:cxnSpLocks/>
          </p:cNvCxnSpPr>
          <p:nvPr/>
        </p:nvCxnSpPr>
        <p:spPr>
          <a:xfrm flipV="1">
            <a:off x="4876800" y="3390900"/>
            <a:ext cx="0" cy="108775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A02DD71F-5C0A-45D2-9EF2-D9920262B56D}"/>
              </a:ext>
            </a:extLst>
          </p:cNvPr>
          <p:cNvCxnSpPr/>
          <p:nvPr/>
        </p:nvCxnSpPr>
        <p:spPr>
          <a:xfrm flipH="1">
            <a:off x="7078980" y="1676400"/>
            <a:ext cx="9144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Rectangle: Rounded Corners 27">
            <a:extLst>
              <a:ext uri="{FF2B5EF4-FFF2-40B4-BE49-F238E27FC236}">
                <a16:creationId xmlns:a16="http://schemas.microsoft.com/office/drawing/2014/main" id="{FDA85FA1-1F47-4536-B074-F7868271299A}"/>
              </a:ext>
            </a:extLst>
          </p:cNvPr>
          <p:cNvSpPr/>
          <p:nvPr/>
        </p:nvSpPr>
        <p:spPr>
          <a:xfrm>
            <a:off x="1203962" y="1102995"/>
            <a:ext cx="990595"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Rpie 4B+</a:t>
            </a:r>
          </a:p>
        </p:txBody>
      </p:sp>
      <p:sp>
        <p:nvSpPr>
          <p:cNvPr id="30" name="Rectangle: Rounded Corners 29">
            <a:extLst>
              <a:ext uri="{FF2B5EF4-FFF2-40B4-BE49-F238E27FC236}">
                <a16:creationId xmlns:a16="http://schemas.microsoft.com/office/drawing/2014/main" id="{21AB1940-F348-41A2-952D-C3A6A1EEE137}"/>
              </a:ext>
            </a:extLst>
          </p:cNvPr>
          <p:cNvSpPr/>
          <p:nvPr/>
        </p:nvSpPr>
        <p:spPr>
          <a:xfrm>
            <a:off x="5074921" y="205740"/>
            <a:ext cx="990595"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Wheels</a:t>
            </a:r>
          </a:p>
        </p:txBody>
      </p:sp>
      <p:sp>
        <p:nvSpPr>
          <p:cNvPr id="31" name="Rectangle: Rounded Corners 30">
            <a:extLst>
              <a:ext uri="{FF2B5EF4-FFF2-40B4-BE49-F238E27FC236}">
                <a16:creationId xmlns:a16="http://schemas.microsoft.com/office/drawing/2014/main" id="{A5A691F5-6565-4BE0-B171-FC499AF03B44}"/>
              </a:ext>
            </a:extLst>
          </p:cNvPr>
          <p:cNvSpPr/>
          <p:nvPr/>
        </p:nvSpPr>
        <p:spPr>
          <a:xfrm>
            <a:off x="1863088" y="4478655"/>
            <a:ext cx="1112522"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L293D MD</a:t>
            </a:r>
          </a:p>
        </p:txBody>
      </p:sp>
      <p:sp>
        <p:nvSpPr>
          <p:cNvPr id="32" name="Rectangle: Rounded Corners 31">
            <a:extLst>
              <a:ext uri="{FF2B5EF4-FFF2-40B4-BE49-F238E27FC236}">
                <a16:creationId xmlns:a16="http://schemas.microsoft.com/office/drawing/2014/main" id="{B90B0374-9C44-4048-807D-F5555F120311}"/>
              </a:ext>
            </a:extLst>
          </p:cNvPr>
          <p:cNvSpPr/>
          <p:nvPr/>
        </p:nvSpPr>
        <p:spPr>
          <a:xfrm>
            <a:off x="4101469" y="4514850"/>
            <a:ext cx="1684014"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Lead Acid Battery</a:t>
            </a:r>
          </a:p>
        </p:txBody>
      </p:sp>
      <p:sp>
        <p:nvSpPr>
          <p:cNvPr id="33" name="Rectangle: Rounded Corners 32">
            <a:extLst>
              <a:ext uri="{FF2B5EF4-FFF2-40B4-BE49-F238E27FC236}">
                <a16:creationId xmlns:a16="http://schemas.microsoft.com/office/drawing/2014/main" id="{086FCD9F-FBB4-4E55-9BE2-E2309C5B136E}"/>
              </a:ext>
            </a:extLst>
          </p:cNvPr>
          <p:cNvSpPr/>
          <p:nvPr/>
        </p:nvSpPr>
        <p:spPr>
          <a:xfrm>
            <a:off x="8039091" y="1504950"/>
            <a:ext cx="990595"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100" dirty="0"/>
              <a:t>PowerBank</a:t>
            </a:r>
          </a:p>
        </p:txBody>
      </p:sp>
      <p:cxnSp>
        <p:nvCxnSpPr>
          <p:cNvPr id="35" name="Straight Arrow Connector 34">
            <a:extLst>
              <a:ext uri="{FF2B5EF4-FFF2-40B4-BE49-F238E27FC236}">
                <a16:creationId xmlns:a16="http://schemas.microsoft.com/office/drawing/2014/main" id="{FD3189DF-4876-44CC-A2C3-355C3953E023}"/>
              </a:ext>
            </a:extLst>
          </p:cNvPr>
          <p:cNvCxnSpPr/>
          <p:nvPr/>
        </p:nvCxnSpPr>
        <p:spPr>
          <a:xfrm flipV="1">
            <a:off x="1074420" y="3063240"/>
            <a:ext cx="624840" cy="57912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9" name="Straight Arrow Connector 38">
            <a:extLst>
              <a:ext uri="{FF2B5EF4-FFF2-40B4-BE49-F238E27FC236}">
                <a16:creationId xmlns:a16="http://schemas.microsoft.com/office/drawing/2014/main" id="{ABC319D6-2ED6-4816-A213-EB0BDBC55ACC}"/>
              </a:ext>
            </a:extLst>
          </p:cNvPr>
          <p:cNvCxnSpPr>
            <a:cxnSpLocks/>
          </p:cNvCxnSpPr>
          <p:nvPr/>
        </p:nvCxnSpPr>
        <p:spPr>
          <a:xfrm>
            <a:off x="3040381" y="777240"/>
            <a:ext cx="0" cy="6648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2" name="Rectangle: Rounded Corners 41">
            <a:extLst>
              <a:ext uri="{FF2B5EF4-FFF2-40B4-BE49-F238E27FC236}">
                <a16:creationId xmlns:a16="http://schemas.microsoft.com/office/drawing/2014/main" id="{FE89D37A-1D36-42CD-BA9A-1722F9E1EE28}"/>
              </a:ext>
            </a:extLst>
          </p:cNvPr>
          <p:cNvSpPr/>
          <p:nvPr/>
        </p:nvSpPr>
        <p:spPr>
          <a:xfrm>
            <a:off x="2571752" y="337185"/>
            <a:ext cx="990595"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Chassis</a:t>
            </a:r>
          </a:p>
        </p:txBody>
      </p:sp>
      <p:sp>
        <p:nvSpPr>
          <p:cNvPr id="43" name="Rectangle: Rounded Corners 42">
            <a:extLst>
              <a:ext uri="{FF2B5EF4-FFF2-40B4-BE49-F238E27FC236}">
                <a16:creationId xmlns:a16="http://schemas.microsoft.com/office/drawing/2014/main" id="{366CD8D8-2E3A-4091-B158-3A9FB1DB73B2}"/>
              </a:ext>
            </a:extLst>
          </p:cNvPr>
          <p:cNvSpPr/>
          <p:nvPr/>
        </p:nvSpPr>
        <p:spPr>
          <a:xfrm>
            <a:off x="419100" y="3810001"/>
            <a:ext cx="1394455"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Type C cable</a:t>
            </a:r>
          </a:p>
        </p:txBody>
      </p:sp>
      <p:cxnSp>
        <p:nvCxnSpPr>
          <p:cNvPr id="45" name="Straight Arrow Connector 44">
            <a:extLst>
              <a:ext uri="{FF2B5EF4-FFF2-40B4-BE49-F238E27FC236}">
                <a16:creationId xmlns:a16="http://schemas.microsoft.com/office/drawing/2014/main" id="{D84DA1B6-1FCB-425B-85BB-159957D9B300}"/>
              </a:ext>
            </a:extLst>
          </p:cNvPr>
          <p:cNvCxnSpPr>
            <a:cxnSpLocks/>
          </p:cNvCxnSpPr>
          <p:nvPr/>
        </p:nvCxnSpPr>
        <p:spPr>
          <a:xfrm flipH="1" flipV="1">
            <a:off x="5417820" y="2827020"/>
            <a:ext cx="2019300" cy="136398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7" name="Rectangle: Rounded Corners 46">
            <a:extLst>
              <a:ext uri="{FF2B5EF4-FFF2-40B4-BE49-F238E27FC236}">
                <a16:creationId xmlns:a16="http://schemas.microsoft.com/office/drawing/2014/main" id="{2447ED2B-E0FB-4E6C-BEB3-0AAB3168BB47}"/>
              </a:ext>
            </a:extLst>
          </p:cNvPr>
          <p:cNvSpPr/>
          <p:nvPr/>
        </p:nvSpPr>
        <p:spPr>
          <a:xfrm>
            <a:off x="6911342" y="4307204"/>
            <a:ext cx="1684014" cy="508633"/>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Gyro Sensor (underneath)</a:t>
            </a:r>
          </a:p>
        </p:txBody>
      </p:sp>
      <p:sp>
        <p:nvSpPr>
          <p:cNvPr id="2" name="Rectangle 1">
            <a:extLst>
              <a:ext uri="{FF2B5EF4-FFF2-40B4-BE49-F238E27FC236}">
                <a16:creationId xmlns:a16="http://schemas.microsoft.com/office/drawing/2014/main" id="{37D5043E-DF85-4468-A094-69E45336401C}"/>
              </a:ext>
            </a:extLst>
          </p:cNvPr>
          <p:cNvSpPr/>
          <p:nvPr/>
        </p:nvSpPr>
        <p:spPr>
          <a:xfrm>
            <a:off x="133349" y="272177"/>
            <a:ext cx="4572000" cy="338554"/>
          </a:xfrm>
          <a:prstGeom prst="rect">
            <a:avLst/>
          </a:prstGeom>
        </p:spPr>
        <p:txBody>
          <a:bodyPr>
            <a:spAutoFit/>
          </a:bodyPr>
          <a:lstStyle/>
          <a:p>
            <a:r>
              <a:rPr lang="en-US" sz="1600" b="1" dirty="0">
                <a:latin typeface="Montserrat" panose="00000500000000000000" pitchFamily="50" charset="0"/>
              </a:rPr>
              <a:t>Hardware Assembly</a:t>
            </a:r>
            <a:endParaRPr lang="en-IN" sz="1600" b="1" dirty="0">
              <a:latin typeface="Montserrat" panose="00000500000000000000" pitchFamily="50" charset="0"/>
            </a:endParaRPr>
          </a:p>
        </p:txBody>
      </p:sp>
    </p:spTree>
    <p:extLst>
      <p:ext uri="{BB962C8B-B14F-4D97-AF65-F5344CB8AC3E}">
        <p14:creationId xmlns:p14="http://schemas.microsoft.com/office/powerpoint/2010/main" val="450557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18663-596C-4978-8F41-139211596E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3340"/>
            <a:ext cx="6858000" cy="5143500"/>
          </a:xfrm>
          <a:prstGeom prst="rect">
            <a:avLst/>
          </a:prstGeom>
        </p:spPr>
      </p:pic>
      <p:cxnSp>
        <p:nvCxnSpPr>
          <p:cNvPr id="7" name="Straight Arrow Connector 6">
            <a:extLst>
              <a:ext uri="{FF2B5EF4-FFF2-40B4-BE49-F238E27FC236}">
                <a16:creationId xmlns:a16="http://schemas.microsoft.com/office/drawing/2014/main" id="{6B028780-9D3F-4C72-933F-866AB087B9A5}"/>
              </a:ext>
            </a:extLst>
          </p:cNvPr>
          <p:cNvCxnSpPr>
            <a:cxnSpLocks/>
          </p:cNvCxnSpPr>
          <p:nvPr/>
        </p:nvCxnSpPr>
        <p:spPr>
          <a:xfrm flipH="1" flipV="1">
            <a:off x="5288280" y="3238500"/>
            <a:ext cx="2255520" cy="61722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E31A3041-B46E-43AB-AA81-5886E5C591F7}"/>
              </a:ext>
            </a:extLst>
          </p:cNvPr>
          <p:cNvCxnSpPr/>
          <p:nvPr/>
        </p:nvCxnSpPr>
        <p:spPr>
          <a:xfrm flipH="1">
            <a:off x="5509260" y="1653540"/>
            <a:ext cx="19431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E7BD5684-A5EF-4737-979C-89F655EC6BCB}"/>
              </a:ext>
            </a:extLst>
          </p:cNvPr>
          <p:cNvCxnSpPr>
            <a:cxnSpLocks/>
          </p:cNvCxnSpPr>
          <p:nvPr/>
        </p:nvCxnSpPr>
        <p:spPr>
          <a:xfrm flipH="1">
            <a:off x="601980" y="510540"/>
            <a:ext cx="830580" cy="33528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211B8A8B-DC8C-4E8A-98A7-85B79B12CE69}"/>
              </a:ext>
            </a:extLst>
          </p:cNvPr>
          <p:cNvCxnSpPr>
            <a:cxnSpLocks/>
          </p:cNvCxnSpPr>
          <p:nvPr/>
        </p:nvCxnSpPr>
        <p:spPr>
          <a:xfrm flipV="1">
            <a:off x="2750820" y="2571750"/>
            <a:ext cx="796290" cy="16497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Rectangle: Rounded Corners 16">
            <a:extLst>
              <a:ext uri="{FF2B5EF4-FFF2-40B4-BE49-F238E27FC236}">
                <a16:creationId xmlns:a16="http://schemas.microsoft.com/office/drawing/2014/main" id="{B289EF5A-FCF2-453C-B258-ACCBE1788001}"/>
              </a:ext>
            </a:extLst>
          </p:cNvPr>
          <p:cNvSpPr/>
          <p:nvPr/>
        </p:nvSpPr>
        <p:spPr>
          <a:xfrm>
            <a:off x="1466854" y="144780"/>
            <a:ext cx="1211578"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9V Battery</a:t>
            </a:r>
          </a:p>
        </p:txBody>
      </p:sp>
      <p:sp>
        <p:nvSpPr>
          <p:cNvPr id="18" name="Rectangle: Rounded Corners 17">
            <a:extLst>
              <a:ext uri="{FF2B5EF4-FFF2-40B4-BE49-F238E27FC236}">
                <a16:creationId xmlns:a16="http://schemas.microsoft.com/office/drawing/2014/main" id="{7A8F7DB3-C58A-4752-A9C0-1343EF7AA66F}"/>
              </a:ext>
            </a:extLst>
          </p:cNvPr>
          <p:cNvSpPr/>
          <p:nvPr/>
        </p:nvSpPr>
        <p:spPr>
          <a:xfrm>
            <a:off x="2183135" y="4290060"/>
            <a:ext cx="990595"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IR array</a:t>
            </a:r>
          </a:p>
        </p:txBody>
      </p:sp>
      <p:sp>
        <p:nvSpPr>
          <p:cNvPr id="19" name="Rectangle: Rounded Corners 18">
            <a:extLst>
              <a:ext uri="{FF2B5EF4-FFF2-40B4-BE49-F238E27FC236}">
                <a16:creationId xmlns:a16="http://schemas.microsoft.com/office/drawing/2014/main" id="{500B6B55-59FB-4050-974B-37955A3A5DC1}"/>
              </a:ext>
            </a:extLst>
          </p:cNvPr>
          <p:cNvSpPr/>
          <p:nvPr/>
        </p:nvSpPr>
        <p:spPr>
          <a:xfrm>
            <a:off x="7246625" y="3939540"/>
            <a:ext cx="990595"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IR shield</a:t>
            </a:r>
          </a:p>
        </p:txBody>
      </p:sp>
      <p:sp>
        <p:nvSpPr>
          <p:cNvPr id="20" name="Rectangle: Rounded Corners 19">
            <a:extLst>
              <a:ext uri="{FF2B5EF4-FFF2-40B4-BE49-F238E27FC236}">
                <a16:creationId xmlns:a16="http://schemas.microsoft.com/office/drawing/2014/main" id="{BFE0A18B-05A1-4A07-B21B-53B5927839E2}"/>
              </a:ext>
            </a:extLst>
          </p:cNvPr>
          <p:cNvSpPr/>
          <p:nvPr/>
        </p:nvSpPr>
        <p:spPr>
          <a:xfrm>
            <a:off x="7620000" y="1482090"/>
            <a:ext cx="1234440"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Digital Pins </a:t>
            </a:r>
          </a:p>
        </p:txBody>
      </p:sp>
      <p:cxnSp>
        <p:nvCxnSpPr>
          <p:cNvPr id="22" name="Straight Arrow Connector 21">
            <a:extLst>
              <a:ext uri="{FF2B5EF4-FFF2-40B4-BE49-F238E27FC236}">
                <a16:creationId xmlns:a16="http://schemas.microsoft.com/office/drawing/2014/main" id="{3912AA99-890F-48AC-9ED2-A66376E77434}"/>
              </a:ext>
            </a:extLst>
          </p:cNvPr>
          <p:cNvCxnSpPr>
            <a:cxnSpLocks/>
          </p:cNvCxnSpPr>
          <p:nvPr/>
        </p:nvCxnSpPr>
        <p:spPr>
          <a:xfrm flipH="1" flipV="1">
            <a:off x="4754883" y="3611880"/>
            <a:ext cx="144778" cy="670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4" name="Rectangle: Rounded Corners 23">
            <a:extLst>
              <a:ext uri="{FF2B5EF4-FFF2-40B4-BE49-F238E27FC236}">
                <a16:creationId xmlns:a16="http://schemas.microsoft.com/office/drawing/2014/main" id="{237CF53A-205B-4EE9-9E8B-8868351F66D8}"/>
              </a:ext>
            </a:extLst>
          </p:cNvPr>
          <p:cNvSpPr/>
          <p:nvPr/>
        </p:nvSpPr>
        <p:spPr>
          <a:xfrm>
            <a:off x="4305302" y="4453890"/>
            <a:ext cx="990595"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LED </a:t>
            </a:r>
          </a:p>
        </p:txBody>
      </p:sp>
    </p:spTree>
    <p:extLst>
      <p:ext uri="{BB962C8B-B14F-4D97-AF65-F5344CB8AC3E}">
        <p14:creationId xmlns:p14="http://schemas.microsoft.com/office/powerpoint/2010/main" val="1567632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7ED7C-9B2B-4C0D-B54D-357C86ED31C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4558"/>
            <a:ext cx="5125673" cy="4888178"/>
          </a:xfrm>
          <a:prstGeom prst="rect">
            <a:avLst/>
          </a:prstGeom>
        </p:spPr>
      </p:pic>
      <p:cxnSp>
        <p:nvCxnSpPr>
          <p:cNvPr id="7" name="Straight Arrow Connector 6">
            <a:extLst>
              <a:ext uri="{FF2B5EF4-FFF2-40B4-BE49-F238E27FC236}">
                <a16:creationId xmlns:a16="http://schemas.microsoft.com/office/drawing/2014/main" id="{244F13B5-1FCD-422B-9266-0DB25E3956C5}"/>
              </a:ext>
            </a:extLst>
          </p:cNvPr>
          <p:cNvCxnSpPr/>
          <p:nvPr/>
        </p:nvCxnSpPr>
        <p:spPr>
          <a:xfrm flipH="1">
            <a:off x="4922473" y="3714855"/>
            <a:ext cx="163585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87CB386D-9D6B-40A0-9741-D7CAD9F8A6CA}"/>
              </a:ext>
            </a:extLst>
          </p:cNvPr>
          <p:cNvCxnSpPr/>
          <p:nvPr/>
        </p:nvCxnSpPr>
        <p:spPr>
          <a:xfrm flipH="1">
            <a:off x="4716151" y="2798987"/>
            <a:ext cx="112412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A137F5A1-2716-4363-A856-01B8CD086DF4}"/>
              </a:ext>
            </a:extLst>
          </p:cNvPr>
          <p:cNvCxnSpPr/>
          <p:nvPr/>
        </p:nvCxnSpPr>
        <p:spPr>
          <a:xfrm flipH="1">
            <a:off x="4637247" y="3316727"/>
            <a:ext cx="192107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5A5EB858-1A1C-4811-9596-FE706D3C019D}"/>
              </a:ext>
            </a:extLst>
          </p:cNvPr>
          <p:cNvCxnSpPr>
            <a:cxnSpLocks/>
          </p:cNvCxnSpPr>
          <p:nvPr/>
        </p:nvCxnSpPr>
        <p:spPr>
          <a:xfrm flipV="1">
            <a:off x="4160939" y="3934438"/>
            <a:ext cx="0" cy="39280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Straight Connector 20">
            <a:extLst>
              <a:ext uri="{FF2B5EF4-FFF2-40B4-BE49-F238E27FC236}">
                <a16:creationId xmlns:a16="http://schemas.microsoft.com/office/drawing/2014/main" id="{60D285BA-7AB5-4263-809E-7A461A5AFEDC}"/>
              </a:ext>
            </a:extLst>
          </p:cNvPr>
          <p:cNvCxnSpPr>
            <a:cxnSpLocks/>
          </p:cNvCxnSpPr>
          <p:nvPr/>
        </p:nvCxnSpPr>
        <p:spPr>
          <a:xfrm>
            <a:off x="4138613" y="4327242"/>
            <a:ext cx="1576013" cy="0"/>
          </a:xfrm>
          <a:prstGeom prst="line">
            <a:avLst/>
          </a:prstGeom>
        </p:spPr>
        <p:style>
          <a:lnRef idx="3">
            <a:schemeClr val="accent3"/>
          </a:lnRef>
          <a:fillRef idx="0">
            <a:schemeClr val="accent3"/>
          </a:fillRef>
          <a:effectRef idx="2">
            <a:schemeClr val="accent3"/>
          </a:effectRef>
          <a:fontRef idx="minor">
            <a:schemeClr val="tx1"/>
          </a:fontRef>
        </p:style>
      </p:cxnSp>
      <p:sp>
        <p:nvSpPr>
          <p:cNvPr id="22" name="Rectangle: Rounded Corners 21">
            <a:extLst>
              <a:ext uri="{FF2B5EF4-FFF2-40B4-BE49-F238E27FC236}">
                <a16:creationId xmlns:a16="http://schemas.microsoft.com/office/drawing/2014/main" id="{098530BA-C77E-442C-B7D3-AFC6CF21EBA8}"/>
              </a:ext>
            </a:extLst>
          </p:cNvPr>
          <p:cNvSpPr/>
          <p:nvPr/>
        </p:nvSpPr>
        <p:spPr>
          <a:xfrm>
            <a:off x="6004560" y="2571750"/>
            <a:ext cx="1234440"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Holder</a:t>
            </a:r>
          </a:p>
        </p:txBody>
      </p:sp>
      <p:sp>
        <p:nvSpPr>
          <p:cNvPr id="23" name="Rectangle: Rounded Corners 22">
            <a:extLst>
              <a:ext uri="{FF2B5EF4-FFF2-40B4-BE49-F238E27FC236}">
                <a16:creationId xmlns:a16="http://schemas.microsoft.com/office/drawing/2014/main" id="{E46EA5BB-7B59-44B5-A85A-A83F65036F69}"/>
              </a:ext>
            </a:extLst>
          </p:cNvPr>
          <p:cNvSpPr/>
          <p:nvPr/>
        </p:nvSpPr>
        <p:spPr>
          <a:xfrm>
            <a:off x="6728460" y="3049393"/>
            <a:ext cx="1234440"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Calibrator</a:t>
            </a:r>
          </a:p>
        </p:txBody>
      </p:sp>
      <p:sp>
        <p:nvSpPr>
          <p:cNvPr id="24" name="Rectangle: Rounded Corners 23">
            <a:extLst>
              <a:ext uri="{FF2B5EF4-FFF2-40B4-BE49-F238E27FC236}">
                <a16:creationId xmlns:a16="http://schemas.microsoft.com/office/drawing/2014/main" id="{71CD2AF3-0040-492F-A880-81AF154DC777}"/>
              </a:ext>
            </a:extLst>
          </p:cNvPr>
          <p:cNvSpPr/>
          <p:nvPr/>
        </p:nvSpPr>
        <p:spPr>
          <a:xfrm>
            <a:off x="6728460" y="3570176"/>
            <a:ext cx="1234440"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8 Array PCB </a:t>
            </a:r>
          </a:p>
        </p:txBody>
      </p:sp>
      <p:sp>
        <p:nvSpPr>
          <p:cNvPr id="25" name="Rectangle: Rounded Corners 24">
            <a:extLst>
              <a:ext uri="{FF2B5EF4-FFF2-40B4-BE49-F238E27FC236}">
                <a16:creationId xmlns:a16="http://schemas.microsoft.com/office/drawing/2014/main" id="{E5A31FEF-5D63-4226-9F62-51EA1CB56A77}"/>
              </a:ext>
            </a:extLst>
          </p:cNvPr>
          <p:cNvSpPr/>
          <p:nvPr/>
        </p:nvSpPr>
        <p:spPr>
          <a:xfrm>
            <a:off x="5840275" y="4125576"/>
            <a:ext cx="1576013"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IR TX-RX pair</a:t>
            </a:r>
          </a:p>
        </p:txBody>
      </p:sp>
      <p:sp>
        <p:nvSpPr>
          <p:cNvPr id="26" name="Rectangle: Rounded Corners 25">
            <a:extLst>
              <a:ext uri="{FF2B5EF4-FFF2-40B4-BE49-F238E27FC236}">
                <a16:creationId xmlns:a16="http://schemas.microsoft.com/office/drawing/2014/main" id="{E4073796-4DD6-4AD8-8208-5FCA31A2316A}"/>
              </a:ext>
            </a:extLst>
          </p:cNvPr>
          <p:cNvSpPr/>
          <p:nvPr/>
        </p:nvSpPr>
        <p:spPr>
          <a:xfrm>
            <a:off x="4980566" y="4655130"/>
            <a:ext cx="1234440"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Black Track</a:t>
            </a:r>
          </a:p>
        </p:txBody>
      </p:sp>
      <p:cxnSp>
        <p:nvCxnSpPr>
          <p:cNvPr id="32" name="Straight Arrow Connector 31">
            <a:extLst>
              <a:ext uri="{FF2B5EF4-FFF2-40B4-BE49-F238E27FC236}">
                <a16:creationId xmlns:a16="http://schemas.microsoft.com/office/drawing/2014/main" id="{B710C508-8B85-4553-9CA4-4E3A71046AE9}"/>
              </a:ext>
            </a:extLst>
          </p:cNvPr>
          <p:cNvCxnSpPr>
            <a:cxnSpLocks/>
          </p:cNvCxnSpPr>
          <p:nvPr/>
        </p:nvCxnSpPr>
        <p:spPr>
          <a:xfrm flipH="1" flipV="1">
            <a:off x="3177540" y="4636080"/>
            <a:ext cx="7620" cy="233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4" name="Straight Connector 33">
            <a:extLst>
              <a:ext uri="{FF2B5EF4-FFF2-40B4-BE49-F238E27FC236}">
                <a16:creationId xmlns:a16="http://schemas.microsoft.com/office/drawing/2014/main" id="{1EE4A8D6-28D7-4D05-AB1F-77F42740DD4E}"/>
              </a:ext>
            </a:extLst>
          </p:cNvPr>
          <p:cNvCxnSpPr/>
          <p:nvPr/>
        </p:nvCxnSpPr>
        <p:spPr>
          <a:xfrm flipH="1">
            <a:off x="3185160" y="4869180"/>
            <a:ext cx="1737313"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7920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FCD35F-465E-4059-B62F-D1D8D5ABFD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18" y="575224"/>
            <a:ext cx="8433582" cy="4588499"/>
          </a:xfrm>
          <a:prstGeom prst="rect">
            <a:avLst/>
          </a:prstGeom>
        </p:spPr>
      </p:pic>
      <p:cxnSp>
        <p:nvCxnSpPr>
          <p:cNvPr id="9" name="Straight Arrow Connector 8">
            <a:extLst>
              <a:ext uri="{FF2B5EF4-FFF2-40B4-BE49-F238E27FC236}">
                <a16:creationId xmlns:a16="http://schemas.microsoft.com/office/drawing/2014/main" id="{E5A0CF38-B50F-4CEC-8F57-C6A38703C7B5}"/>
              </a:ext>
            </a:extLst>
          </p:cNvPr>
          <p:cNvCxnSpPr>
            <a:cxnSpLocks/>
          </p:cNvCxnSpPr>
          <p:nvPr/>
        </p:nvCxnSpPr>
        <p:spPr>
          <a:xfrm>
            <a:off x="949569" y="1350498"/>
            <a:ext cx="689317" cy="79482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4793DD90-B4E3-4329-82B9-3C12E157959E}"/>
              </a:ext>
            </a:extLst>
          </p:cNvPr>
          <p:cNvCxnSpPr/>
          <p:nvPr/>
        </p:nvCxnSpPr>
        <p:spPr>
          <a:xfrm flipH="1">
            <a:off x="7019778" y="1055077"/>
            <a:ext cx="534573" cy="6928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DF59F214-45A6-40BB-B555-4DAB9C0E9D51}"/>
              </a:ext>
            </a:extLst>
          </p:cNvPr>
          <p:cNvCxnSpPr/>
          <p:nvPr/>
        </p:nvCxnSpPr>
        <p:spPr>
          <a:xfrm flipV="1">
            <a:off x="1202787" y="3972364"/>
            <a:ext cx="1329397" cy="29542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9" name="Rectangle: Rounded Corners 18">
            <a:extLst>
              <a:ext uri="{FF2B5EF4-FFF2-40B4-BE49-F238E27FC236}">
                <a16:creationId xmlns:a16="http://schemas.microsoft.com/office/drawing/2014/main" id="{7A4D046A-3C8C-455B-A0A7-9B16CD4BF568}"/>
              </a:ext>
            </a:extLst>
          </p:cNvPr>
          <p:cNvSpPr/>
          <p:nvPr/>
        </p:nvSpPr>
        <p:spPr>
          <a:xfrm>
            <a:off x="668215" y="4344278"/>
            <a:ext cx="914615"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Path</a:t>
            </a:r>
            <a:endParaRPr lang="en-IN" dirty="0"/>
          </a:p>
        </p:txBody>
      </p:sp>
      <p:sp>
        <p:nvSpPr>
          <p:cNvPr id="20" name="Rectangle: Rounded Corners 19">
            <a:extLst>
              <a:ext uri="{FF2B5EF4-FFF2-40B4-BE49-F238E27FC236}">
                <a16:creationId xmlns:a16="http://schemas.microsoft.com/office/drawing/2014/main" id="{709EB5FC-D46C-406B-AAA0-521C68232492}"/>
              </a:ext>
            </a:extLst>
          </p:cNvPr>
          <p:cNvSpPr/>
          <p:nvPr/>
        </p:nvSpPr>
        <p:spPr>
          <a:xfrm>
            <a:off x="409560" y="976489"/>
            <a:ext cx="1051668"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Robot</a:t>
            </a:r>
            <a:endParaRPr lang="en-IN" dirty="0"/>
          </a:p>
        </p:txBody>
      </p:sp>
      <p:sp>
        <p:nvSpPr>
          <p:cNvPr id="22" name="Rectangle: Rounded Corners 21">
            <a:extLst>
              <a:ext uri="{FF2B5EF4-FFF2-40B4-BE49-F238E27FC236}">
                <a16:creationId xmlns:a16="http://schemas.microsoft.com/office/drawing/2014/main" id="{D0D6B72C-FB78-4297-A08E-43FC3E4BC4EC}"/>
              </a:ext>
            </a:extLst>
          </p:cNvPr>
          <p:cNvSpPr/>
          <p:nvPr/>
        </p:nvSpPr>
        <p:spPr>
          <a:xfrm>
            <a:off x="7096720" y="691618"/>
            <a:ext cx="1111564" cy="34290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Product</a:t>
            </a:r>
            <a:endParaRPr lang="en-IN" dirty="0"/>
          </a:p>
        </p:txBody>
      </p:sp>
      <p:sp>
        <p:nvSpPr>
          <p:cNvPr id="23" name="Rectangle 22">
            <a:extLst>
              <a:ext uri="{FF2B5EF4-FFF2-40B4-BE49-F238E27FC236}">
                <a16:creationId xmlns:a16="http://schemas.microsoft.com/office/drawing/2014/main" id="{C94BEF29-C6D1-43C3-AB36-B4B9854BFEEA}"/>
              </a:ext>
            </a:extLst>
          </p:cNvPr>
          <p:cNvSpPr/>
          <p:nvPr/>
        </p:nvSpPr>
        <p:spPr>
          <a:xfrm>
            <a:off x="133349" y="272177"/>
            <a:ext cx="4572000" cy="307777"/>
          </a:xfrm>
          <a:prstGeom prst="rect">
            <a:avLst/>
          </a:prstGeom>
        </p:spPr>
        <p:txBody>
          <a:bodyPr>
            <a:spAutoFit/>
          </a:bodyPr>
          <a:lstStyle/>
          <a:p>
            <a:r>
              <a:rPr lang="en-US" b="1" dirty="0">
                <a:latin typeface="Montserrat" panose="00000500000000000000" pitchFamily="50" charset="0"/>
              </a:rPr>
              <a:t>Physical Layout</a:t>
            </a:r>
            <a:endParaRPr lang="en-IN" b="1" dirty="0">
              <a:latin typeface="Montserrat" panose="00000500000000000000" pitchFamily="50" charset="0"/>
            </a:endParaRPr>
          </a:p>
        </p:txBody>
      </p:sp>
    </p:spTree>
    <p:extLst>
      <p:ext uri="{BB962C8B-B14F-4D97-AF65-F5344CB8AC3E}">
        <p14:creationId xmlns:p14="http://schemas.microsoft.com/office/powerpoint/2010/main" val="98752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email">
            <a:alphaModFix amt="4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14FA-0CAC-45BE-AF72-975C8607ED15}"/>
              </a:ext>
            </a:extLst>
          </p:cNvPr>
          <p:cNvSpPr>
            <a:spLocks noGrp="1"/>
          </p:cNvSpPr>
          <p:nvPr>
            <p:ph type="title"/>
          </p:nvPr>
        </p:nvSpPr>
        <p:spPr>
          <a:xfrm>
            <a:off x="637171" y="1527224"/>
            <a:ext cx="7688400" cy="1518600"/>
          </a:xfrm>
        </p:spPr>
        <p:txBody>
          <a:bodyPr/>
          <a:lstStyle/>
          <a:p>
            <a:r>
              <a:rPr lang="en-US" sz="4400" dirty="0">
                <a:solidFill>
                  <a:schemeClr val="accent6">
                    <a:lumMod val="50000"/>
                  </a:schemeClr>
                </a:solidFill>
                <a:latin typeface="Montserrat" panose="00000500000000000000" pitchFamily="50" charset="0"/>
              </a:rPr>
              <a:t>Hardware Demonstration</a:t>
            </a:r>
            <a:endParaRPr lang="en-IN" sz="4400" dirty="0">
              <a:solidFill>
                <a:schemeClr val="accent6">
                  <a:lumMod val="50000"/>
                </a:schemeClr>
              </a:solidFill>
              <a:latin typeface="Montserrat" panose="00000500000000000000" pitchFamily="50" charset="0"/>
            </a:endParaRPr>
          </a:p>
        </p:txBody>
      </p:sp>
      <p:pic>
        <p:nvPicPr>
          <p:cNvPr id="4" name="Picture 3">
            <a:extLst>
              <a:ext uri="{FF2B5EF4-FFF2-40B4-BE49-F238E27FC236}">
                <a16:creationId xmlns:a16="http://schemas.microsoft.com/office/drawing/2014/main" id="{B3B28B5D-FB81-4C8A-81D4-491D369D56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6145" y="1189036"/>
            <a:ext cx="4264591" cy="65605"/>
          </a:xfrm>
          <a:prstGeom prst="rect">
            <a:avLst/>
          </a:prstGeom>
        </p:spPr>
      </p:pic>
    </p:spTree>
    <p:extLst>
      <p:ext uri="{BB962C8B-B14F-4D97-AF65-F5344CB8AC3E}">
        <p14:creationId xmlns:p14="http://schemas.microsoft.com/office/powerpoint/2010/main" val="109318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email">
            <a:alphaModFix amt="62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23D6-11EC-4E15-B54B-419302148D69}"/>
              </a:ext>
            </a:extLst>
          </p:cNvPr>
          <p:cNvSpPr>
            <a:spLocks noGrp="1"/>
          </p:cNvSpPr>
          <p:nvPr>
            <p:ph type="title"/>
          </p:nvPr>
        </p:nvSpPr>
        <p:spPr>
          <a:xfrm>
            <a:off x="727800" y="1243015"/>
            <a:ext cx="7688400" cy="1518600"/>
          </a:xfrm>
        </p:spPr>
        <p:txBody>
          <a:bodyPr/>
          <a:lstStyle/>
          <a:p>
            <a:r>
              <a:rPr lang="en-US" sz="4800" dirty="0">
                <a:solidFill>
                  <a:schemeClr val="accent6">
                    <a:lumMod val="50000"/>
                  </a:schemeClr>
                </a:solidFill>
                <a:latin typeface="Montserrat" panose="00000500000000000000" pitchFamily="50" charset="0"/>
              </a:rPr>
              <a:t>Simulation</a:t>
            </a:r>
            <a:endParaRPr lang="en-IN" sz="4800" dirty="0">
              <a:solidFill>
                <a:schemeClr val="accent6">
                  <a:lumMod val="50000"/>
                </a:schemeClr>
              </a:solidFill>
              <a:latin typeface="Montserrat" panose="00000500000000000000" pitchFamily="50" charset="0"/>
            </a:endParaRPr>
          </a:p>
        </p:txBody>
      </p:sp>
      <p:pic>
        <p:nvPicPr>
          <p:cNvPr id="3" name="Picture 2">
            <a:extLst>
              <a:ext uri="{FF2B5EF4-FFF2-40B4-BE49-F238E27FC236}">
                <a16:creationId xmlns:a16="http://schemas.microsoft.com/office/drawing/2014/main" id="{AED724A2-2310-40E4-BAE7-E044C076C54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28675" y="1189037"/>
            <a:ext cx="3508789" cy="53978"/>
          </a:xfrm>
          <a:prstGeom prst="rect">
            <a:avLst/>
          </a:prstGeom>
        </p:spPr>
      </p:pic>
    </p:spTree>
    <p:extLst>
      <p:ext uri="{BB962C8B-B14F-4D97-AF65-F5344CB8AC3E}">
        <p14:creationId xmlns:p14="http://schemas.microsoft.com/office/powerpoint/2010/main" val="2426932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7EC308-E602-4436-B34C-6371750DA50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031361" y="0"/>
            <a:ext cx="5112639" cy="5143500"/>
          </a:xfrm>
          <a:prstGeom prst="rect">
            <a:avLst/>
          </a:prstGeom>
        </p:spPr>
      </p:pic>
      <p:pic>
        <p:nvPicPr>
          <p:cNvPr id="12" name="Picture 11">
            <a:extLst>
              <a:ext uri="{FF2B5EF4-FFF2-40B4-BE49-F238E27FC236}">
                <a16:creationId xmlns:a16="http://schemas.microsoft.com/office/drawing/2014/main" id="{CCD501BC-0A2B-4533-BBF5-F6BB7AF909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6955" y="618498"/>
            <a:ext cx="2229267" cy="4525002"/>
          </a:xfrm>
          <a:prstGeom prst="rect">
            <a:avLst/>
          </a:prstGeom>
        </p:spPr>
      </p:pic>
      <p:sp>
        <p:nvSpPr>
          <p:cNvPr id="13" name="Rectangle 12">
            <a:extLst>
              <a:ext uri="{FF2B5EF4-FFF2-40B4-BE49-F238E27FC236}">
                <a16:creationId xmlns:a16="http://schemas.microsoft.com/office/drawing/2014/main" id="{E37B1357-DB6F-4119-8AB7-2F63EAF786B8}"/>
              </a:ext>
            </a:extLst>
          </p:cNvPr>
          <p:cNvSpPr/>
          <p:nvPr/>
        </p:nvSpPr>
        <p:spPr>
          <a:xfrm>
            <a:off x="2476222" y="1130060"/>
            <a:ext cx="1471725" cy="2970044"/>
          </a:xfrm>
          <a:prstGeom prst="rect">
            <a:avLst/>
          </a:prstGeom>
        </p:spPr>
        <p:txBody>
          <a:bodyPr wrap="square">
            <a:spAutoFit/>
          </a:bodyPr>
          <a:lstStyle/>
          <a:p>
            <a:pPr marL="146050"/>
            <a:r>
              <a:rPr lang="en-US" sz="1100" dirty="0">
                <a:solidFill>
                  <a:schemeClr val="accent1"/>
                </a:solidFill>
                <a:latin typeface="Montserrat" panose="00000500000000000000" pitchFamily="50" charset="0"/>
              </a:rPr>
              <a:t>The figure on the left depicts the selected items.</a:t>
            </a:r>
          </a:p>
          <a:p>
            <a:pPr marL="146050"/>
            <a:endParaRPr lang="en-US" sz="1100" dirty="0">
              <a:solidFill>
                <a:schemeClr val="accent1"/>
              </a:solidFill>
              <a:latin typeface="Montserrat" panose="00000500000000000000" pitchFamily="50" charset="0"/>
            </a:endParaRPr>
          </a:p>
          <a:p>
            <a:pPr marL="146050"/>
            <a:endParaRPr lang="en-US" sz="1100" dirty="0">
              <a:solidFill>
                <a:schemeClr val="accent1"/>
              </a:solidFill>
              <a:latin typeface="Montserrat" panose="00000500000000000000" pitchFamily="50" charset="0"/>
            </a:endParaRPr>
          </a:p>
          <a:p>
            <a:pPr marL="146050"/>
            <a:endParaRPr lang="en-US" sz="1100" dirty="0">
              <a:solidFill>
                <a:schemeClr val="accent1"/>
              </a:solidFill>
              <a:latin typeface="Montserrat" panose="00000500000000000000" pitchFamily="50" charset="0"/>
            </a:endParaRPr>
          </a:p>
          <a:p>
            <a:pPr marL="146050"/>
            <a:endParaRPr lang="en-US" sz="1100" dirty="0">
              <a:solidFill>
                <a:schemeClr val="accent1"/>
              </a:solidFill>
              <a:latin typeface="Montserrat" panose="00000500000000000000" pitchFamily="50" charset="0"/>
            </a:endParaRPr>
          </a:p>
          <a:p>
            <a:pPr marL="146050"/>
            <a:endParaRPr lang="en-US" sz="1100" dirty="0">
              <a:solidFill>
                <a:schemeClr val="accent1"/>
              </a:solidFill>
              <a:latin typeface="Montserrat" panose="00000500000000000000" pitchFamily="50" charset="0"/>
            </a:endParaRPr>
          </a:p>
          <a:p>
            <a:pPr marL="146050"/>
            <a:endParaRPr lang="en-US" sz="1100" dirty="0">
              <a:solidFill>
                <a:schemeClr val="accent1"/>
              </a:solidFill>
              <a:latin typeface="Montserrat" panose="00000500000000000000" pitchFamily="50" charset="0"/>
            </a:endParaRPr>
          </a:p>
          <a:p>
            <a:pPr marL="146050"/>
            <a:endParaRPr lang="en-US" sz="1100" dirty="0">
              <a:solidFill>
                <a:schemeClr val="accent1"/>
              </a:solidFill>
              <a:latin typeface="Montserrat" panose="00000500000000000000" pitchFamily="50" charset="0"/>
            </a:endParaRPr>
          </a:p>
          <a:p>
            <a:pPr marL="146050" algn="r"/>
            <a:r>
              <a:rPr lang="en-US" sz="1100" dirty="0">
                <a:solidFill>
                  <a:schemeClr val="accent1"/>
                </a:solidFill>
                <a:latin typeface="Montserrat" panose="00000500000000000000" pitchFamily="50" charset="0"/>
              </a:rPr>
              <a:t> The figure on the right depicts the path taken by the robot after achieving each goal one after the other respectively. </a:t>
            </a:r>
            <a:endParaRPr lang="en-IN" sz="1100" dirty="0">
              <a:solidFill>
                <a:schemeClr val="accent1"/>
              </a:solidFill>
              <a:latin typeface="Montserrat" panose="00000500000000000000" pitchFamily="50" charset="0"/>
            </a:endParaRPr>
          </a:p>
        </p:txBody>
      </p:sp>
      <p:pic>
        <p:nvPicPr>
          <p:cNvPr id="14" name="Picture 13">
            <a:extLst>
              <a:ext uri="{FF2B5EF4-FFF2-40B4-BE49-F238E27FC236}">
                <a16:creationId xmlns:a16="http://schemas.microsoft.com/office/drawing/2014/main" id="{ED2EB5AA-6623-420C-BF81-BB041E0BB75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7811" y="111696"/>
            <a:ext cx="3508789" cy="53978"/>
          </a:xfrm>
          <a:prstGeom prst="rect">
            <a:avLst/>
          </a:prstGeom>
        </p:spPr>
      </p:pic>
      <p:sp>
        <p:nvSpPr>
          <p:cNvPr id="15" name="Google Shape;541;p28">
            <a:extLst>
              <a:ext uri="{FF2B5EF4-FFF2-40B4-BE49-F238E27FC236}">
                <a16:creationId xmlns:a16="http://schemas.microsoft.com/office/drawing/2014/main" id="{DF9BFFB7-208F-4CF8-906C-28B48EDFB7C6}"/>
              </a:ext>
            </a:extLst>
          </p:cNvPr>
          <p:cNvSpPr txBox="1">
            <a:spLocks/>
          </p:cNvSpPr>
          <p:nvPr/>
        </p:nvSpPr>
        <p:spPr>
          <a:xfrm>
            <a:off x="0" y="106936"/>
            <a:ext cx="3636600" cy="570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dirty="0">
                <a:solidFill>
                  <a:schemeClr val="accent1">
                    <a:lumMod val="75000"/>
                  </a:schemeClr>
                </a:solidFill>
                <a:latin typeface="Raleway" panose="020B0604020202020204" charset="0"/>
              </a:rPr>
              <a:t>Simulation Results</a:t>
            </a:r>
          </a:p>
        </p:txBody>
      </p:sp>
    </p:spTree>
    <p:extLst>
      <p:ext uri="{BB962C8B-B14F-4D97-AF65-F5344CB8AC3E}">
        <p14:creationId xmlns:p14="http://schemas.microsoft.com/office/powerpoint/2010/main" val="1974511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schemeClr>
        </a:solidFill>
        <a:effectLst/>
      </p:bgPr>
    </p:bg>
    <p:spTree>
      <p:nvGrpSpPr>
        <p:cNvPr id="1" name="Shape 255"/>
        <p:cNvGrpSpPr/>
        <p:nvPr/>
      </p:nvGrpSpPr>
      <p:grpSpPr>
        <a:xfrm>
          <a:off x="0" y="0"/>
          <a:ext cx="0" cy="0"/>
          <a:chOff x="0" y="0"/>
          <a:chExt cx="0" cy="0"/>
        </a:xfrm>
      </p:grpSpPr>
      <p:grpSp>
        <p:nvGrpSpPr>
          <p:cNvPr id="256" name="Google Shape;256;p18"/>
          <p:cNvGrpSpPr/>
          <p:nvPr/>
        </p:nvGrpSpPr>
        <p:grpSpPr>
          <a:xfrm>
            <a:off x="4421613" y="1415810"/>
            <a:ext cx="3679200" cy="3135433"/>
            <a:chOff x="4192863" y="1002150"/>
            <a:chExt cx="3679200" cy="3139200"/>
          </a:xfrm>
        </p:grpSpPr>
        <p:sp>
          <p:nvSpPr>
            <p:cNvPr id="257" name="Google Shape;257;p18"/>
            <p:cNvSpPr/>
            <p:nvPr/>
          </p:nvSpPr>
          <p:spPr>
            <a:xfrm>
              <a:off x="4192863" y="1002150"/>
              <a:ext cx="3679200" cy="3139200"/>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8" name="Google Shape;258;p18"/>
            <p:cNvSpPr txBox="1"/>
            <p:nvPr/>
          </p:nvSpPr>
          <p:spPr>
            <a:xfrm>
              <a:off x="5495575" y="1667700"/>
              <a:ext cx="2021400" cy="6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latin typeface="Roboto"/>
                  <a:ea typeface="Roboto"/>
                  <a:cs typeface="Roboto"/>
                  <a:sym typeface="Roboto"/>
                </a:rPr>
                <a:t>Robust and Versatile System</a:t>
              </a:r>
              <a:endParaRPr sz="1100">
                <a:solidFill>
                  <a:srgbClr val="FFFFFF"/>
                </a:solidFill>
                <a:latin typeface="Roboto"/>
                <a:ea typeface="Roboto"/>
                <a:cs typeface="Roboto"/>
                <a:sym typeface="Roboto"/>
              </a:endParaRPr>
            </a:p>
          </p:txBody>
        </p:sp>
        <p:sp>
          <p:nvSpPr>
            <p:cNvPr id="259" name="Google Shape;259;p18"/>
            <p:cNvSpPr txBox="1"/>
            <p:nvPr/>
          </p:nvSpPr>
          <p:spPr>
            <a:xfrm>
              <a:off x="5495575" y="2349775"/>
              <a:ext cx="2021400" cy="112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dirty="0">
                  <a:solidFill>
                    <a:srgbClr val="FFFFFF"/>
                  </a:solidFill>
                  <a:latin typeface="Roboto"/>
                  <a:ea typeface="Roboto"/>
                  <a:cs typeface="Roboto"/>
                  <a:sym typeface="Roboto"/>
                </a:rPr>
                <a:t>All these factors help this product to be robust and function with the respective objectives being completed with utmost precision.</a:t>
              </a:r>
              <a:endParaRPr sz="800" dirty="0">
                <a:solidFill>
                  <a:srgbClr val="FFFFFF"/>
                </a:solidFill>
                <a:latin typeface="Roboto"/>
                <a:ea typeface="Roboto"/>
                <a:cs typeface="Roboto"/>
                <a:sym typeface="Roboto"/>
              </a:endParaRPr>
            </a:p>
          </p:txBody>
        </p:sp>
      </p:grpSp>
      <p:grpSp>
        <p:nvGrpSpPr>
          <p:cNvPr id="260" name="Google Shape;260;p18"/>
          <p:cNvGrpSpPr/>
          <p:nvPr/>
        </p:nvGrpSpPr>
        <p:grpSpPr>
          <a:xfrm>
            <a:off x="3445119" y="1415668"/>
            <a:ext cx="1944600" cy="1569600"/>
            <a:chOff x="3216519" y="1002150"/>
            <a:chExt cx="1944600" cy="1569600"/>
          </a:xfrm>
        </p:grpSpPr>
        <p:sp>
          <p:nvSpPr>
            <p:cNvPr id="261" name="Google Shape;261;p18"/>
            <p:cNvSpPr/>
            <p:nvPr/>
          </p:nvSpPr>
          <p:spPr>
            <a:xfrm flipH="1">
              <a:off x="3216519" y="1002150"/>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p:nvPr/>
          </p:nvSpPr>
          <p:spPr>
            <a:xfrm>
              <a:off x="3461163" y="1244660"/>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latin typeface="Roboto"/>
                  <a:ea typeface="Roboto"/>
                  <a:cs typeface="Roboto"/>
                  <a:sym typeface="Roboto"/>
                </a:rPr>
                <a:t>Scalable </a:t>
              </a:r>
              <a:endParaRPr sz="1100">
                <a:solidFill>
                  <a:srgbClr val="FFFFFF"/>
                </a:solidFill>
                <a:latin typeface="Roboto"/>
                <a:ea typeface="Roboto"/>
                <a:cs typeface="Roboto"/>
                <a:sym typeface="Roboto"/>
              </a:endParaRPr>
            </a:p>
          </p:txBody>
        </p:sp>
        <p:sp>
          <p:nvSpPr>
            <p:cNvPr id="263" name="Google Shape;263;p18"/>
            <p:cNvSpPr txBox="1"/>
            <p:nvPr/>
          </p:nvSpPr>
          <p:spPr>
            <a:xfrm>
              <a:off x="3461163" y="1704627"/>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solidFill>
                    <a:srgbClr val="FFFFFF"/>
                  </a:solidFill>
                  <a:latin typeface="Roboto"/>
                  <a:ea typeface="Roboto"/>
                  <a:cs typeface="Roboto"/>
                  <a:sym typeface="Roboto"/>
                </a:rPr>
                <a:t>Framework developed can be scaled and versatile </a:t>
              </a:r>
              <a:endParaRPr sz="800">
                <a:solidFill>
                  <a:srgbClr val="FFFFFF"/>
                </a:solidFill>
                <a:latin typeface="Roboto"/>
                <a:ea typeface="Roboto"/>
                <a:cs typeface="Roboto"/>
                <a:sym typeface="Roboto"/>
              </a:endParaRPr>
            </a:p>
          </p:txBody>
        </p:sp>
      </p:grpSp>
      <p:grpSp>
        <p:nvGrpSpPr>
          <p:cNvPr id="264" name="Google Shape;264;p18"/>
          <p:cNvGrpSpPr/>
          <p:nvPr/>
        </p:nvGrpSpPr>
        <p:grpSpPr>
          <a:xfrm>
            <a:off x="1505288" y="1415668"/>
            <a:ext cx="1944600" cy="1569600"/>
            <a:chOff x="1271925" y="1002150"/>
            <a:chExt cx="1944600" cy="1569600"/>
          </a:xfrm>
        </p:grpSpPr>
        <p:sp>
          <p:nvSpPr>
            <p:cNvPr id="265" name="Google Shape;265;p18"/>
            <p:cNvSpPr/>
            <p:nvPr/>
          </p:nvSpPr>
          <p:spPr>
            <a:xfrm rot="10800000">
              <a:off x="1271925" y="1002150"/>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txBox="1"/>
            <p:nvPr/>
          </p:nvSpPr>
          <p:spPr>
            <a:xfrm>
              <a:off x="1496688" y="1244660"/>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dirty="0">
                  <a:solidFill>
                    <a:srgbClr val="FFFFFF"/>
                  </a:solidFill>
                  <a:latin typeface="Roboto"/>
                  <a:ea typeface="Roboto"/>
                  <a:cs typeface="Roboto"/>
                  <a:sym typeface="Roboto"/>
                </a:rPr>
                <a:t>User Friendly</a:t>
              </a:r>
              <a:endParaRPr sz="1100" dirty="0">
                <a:solidFill>
                  <a:srgbClr val="FFFFFF"/>
                </a:solidFill>
                <a:latin typeface="Roboto"/>
                <a:ea typeface="Roboto"/>
                <a:cs typeface="Roboto"/>
                <a:sym typeface="Roboto"/>
              </a:endParaRPr>
            </a:p>
          </p:txBody>
        </p:sp>
        <p:sp>
          <p:nvSpPr>
            <p:cNvPr id="267" name="Google Shape;267;p18"/>
            <p:cNvSpPr txBox="1"/>
            <p:nvPr/>
          </p:nvSpPr>
          <p:spPr>
            <a:xfrm>
              <a:off x="1496688" y="1704627"/>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solidFill>
                    <a:srgbClr val="FFFFFF"/>
                  </a:solidFill>
                  <a:latin typeface="Roboto"/>
                  <a:ea typeface="Roboto"/>
                  <a:cs typeface="Roboto"/>
                  <a:sym typeface="Roboto"/>
                </a:rPr>
                <a:t>The GUI combined with intelligent control </a:t>
              </a:r>
              <a:endParaRPr sz="800">
                <a:solidFill>
                  <a:srgbClr val="FFFFFF"/>
                </a:solidFill>
                <a:latin typeface="Roboto"/>
                <a:ea typeface="Roboto"/>
                <a:cs typeface="Roboto"/>
                <a:sym typeface="Roboto"/>
              </a:endParaRPr>
            </a:p>
          </p:txBody>
        </p:sp>
      </p:grpSp>
      <p:grpSp>
        <p:nvGrpSpPr>
          <p:cNvPr id="268" name="Google Shape;268;p18"/>
          <p:cNvGrpSpPr/>
          <p:nvPr/>
        </p:nvGrpSpPr>
        <p:grpSpPr>
          <a:xfrm>
            <a:off x="1505288" y="2981697"/>
            <a:ext cx="1944600" cy="1569600"/>
            <a:chOff x="1271925" y="2571750"/>
            <a:chExt cx="1944600" cy="1569600"/>
          </a:xfrm>
        </p:grpSpPr>
        <p:sp>
          <p:nvSpPr>
            <p:cNvPr id="269" name="Google Shape;269;p18"/>
            <p:cNvSpPr/>
            <p:nvPr/>
          </p:nvSpPr>
          <p:spPr>
            <a:xfrm flipH="1">
              <a:off x="1271925" y="2571750"/>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txBox="1"/>
            <p:nvPr/>
          </p:nvSpPr>
          <p:spPr>
            <a:xfrm>
              <a:off x="1496688" y="2814260"/>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latin typeface="Roboto"/>
                  <a:ea typeface="Roboto"/>
                  <a:cs typeface="Roboto"/>
                  <a:sym typeface="Roboto"/>
                </a:rPr>
                <a:t>Highly Efficient </a:t>
              </a:r>
              <a:endParaRPr sz="1100">
                <a:solidFill>
                  <a:srgbClr val="FFFFFF"/>
                </a:solidFill>
                <a:latin typeface="Roboto"/>
                <a:ea typeface="Roboto"/>
                <a:cs typeface="Roboto"/>
                <a:sym typeface="Roboto"/>
              </a:endParaRPr>
            </a:p>
          </p:txBody>
        </p:sp>
        <p:sp>
          <p:nvSpPr>
            <p:cNvPr id="271" name="Google Shape;271;p18"/>
            <p:cNvSpPr txBox="1"/>
            <p:nvPr/>
          </p:nvSpPr>
          <p:spPr>
            <a:xfrm>
              <a:off x="1496688" y="3274227"/>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dirty="0">
                  <a:solidFill>
                    <a:srgbClr val="FFFFFF"/>
                  </a:solidFill>
                  <a:latin typeface="Roboto"/>
                  <a:ea typeface="Roboto"/>
                  <a:cs typeface="Roboto"/>
                  <a:sym typeface="Roboto"/>
                </a:rPr>
                <a:t>Algorithm used provides best solution and is time effective </a:t>
              </a:r>
              <a:endParaRPr sz="800" dirty="0">
                <a:solidFill>
                  <a:srgbClr val="FFFFFF"/>
                </a:solidFill>
                <a:latin typeface="Roboto"/>
                <a:ea typeface="Roboto"/>
                <a:cs typeface="Roboto"/>
                <a:sym typeface="Roboto"/>
              </a:endParaRPr>
            </a:p>
          </p:txBody>
        </p:sp>
      </p:grpSp>
      <p:grpSp>
        <p:nvGrpSpPr>
          <p:cNvPr id="272" name="Google Shape;272;p18"/>
          <p:cNvGrpSpPr/>
          <p:nvPr/>
        </p:nvGrpSpPr>
        <p:grpSpPr>
          <a:xfrm>
            <a:off x="3445119" y="2981697"/>
            <a:ext cx="1944600" cy="1569600"/>
            <a:chOff x="3216519" y="2571750"/>
            <a:chExt cx="1944600" cy="1569600"/>
          </a:xfrm>
        </p:grpSpPr>
        <p:sp>
          <p:nvSpPr>
            <p:cNvPr id="273" name="Google Shape;273;p18"/>
            <p:cNvSpPr/>
            <p:nvPr/>
          </p:nvSpPr>
          <p:spPr>
            <a:xfrm rot="10800000">
              <a:off x="3216519" y="2571750"/>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3461163" y="2814260"/>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latin typeface="Roboto"/>
                  <a:ea typeface="Roboto"/>
                  <a:cs typeface="Roboto"/>
                  <a:sym typeface="Roboto"/>
                </a:rPr>
                <a:t>Autonomous </a:t>
              </a:r>
              <a:endParaRPr sz="1100">
                <a:solidFill>
                  <a:srgbClr val="FFFFFF"/>
                </a:solidFill>
                <a:latin typeface="Roboto"/>
                <a:ea typeface="Roboto"/>
                <a:cs typeface="Roboto"/>
                <a:sym typeface="Roboto"/>
              </a:endParaRPr>
            </a:p>
          </p:txBody>
        </p:sp>
        <p:sp>
          <p:nvSpPr>
            <p:cNvPr id="275" name="Google Shape;275;p18"/>
            <p:cNvSpPr txBox="1"/>
            <p:nvPr/>
          </p:nvSpPr>
          <p:spPr>
            <a:xfrm>
              <a:off x="3461163" y="3274227"/>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solidFill>
                    <a:srgbClr val="FFFFFF"/>
                  </a:solidFill>
                  <a:latin typeface="Roboto"/>
                  <a:ea typeface="Roboto"/>
                  <a:cs typeface="Roboto"/>
                  <a:sym typeface="Roboto"/>
                </a:rPr>
                <a:t>No human intervention required and less administrator supervision </a:t>
              </a:r>
              <a:endParaRPr sz="800">
                <a:solidFill>
                  <a:srgbClr val="FFFFFF"/>
                </a:solidFill>
                <a:latin typeface="Roboto"/>
                <a:ea typeface="Roboto"/>
                <a:cs typeface="Roboto"/>
                <a:sym typeface="Roboto"/>
              </a:endParaRPr>
            </a:p>
          </p:txBody>
        </p:sp>
      </p:grpSp>
      <p:grpSp>
        <p:nvGrpSpPr>
          <p:cNvPr id="276" name="Google Shape;276;p18"/>
          <p:cNvGrpSpPr/>
          <p:nvPr/>
        </p:nvGrpSpPr>
        <p:grpSpPr>
          <a:xfrm>
            <a:off x="3282068" y="2820405"/>
            <a:ext cx="334125" cy="334078"/>
            <a:chOff x="3157188" y="909150"/>
            <a:chExt cx="470400" cy="470400"/>
          </a:xfrm>
        </p:grpSpPr>
        <p:sp>
          <p:nvSpPr>
            <p:cNvPr id="277" name="Google Shape;277;p18"/>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3243138" y="995100"/>
              <a:ext cx="298500" cy="298500"/>
            </a:xfrm>
            <a:prstGeom prst="mathPlus">
              <a:avLst>
                <a:gd name="adj1" fmla="val 99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a:extLst>
              <a:ext uri="{FF2B5EF4-FFF2-40B4-BE49-F238E27FC236}">
                <a16:creationId xmlns:a16="http://schemas.microsoft.com/office/drawing/2014/main" id="{40B5B513-6B37-4CAE-B370-2F92A5B168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224" y="592257"/>
            <a:ext cx="3508789" cy="53978"/>
          </a:xfrm>
          <a:prstGeom prst="rect">
            <a:avLst/>
          </a:prstGeom>
        </p:spPr>
      </p:pic>
      <p:sp>
        <p:nvSpPr>
          <p:cNvPr id="26" name="Google Shape;541;p28">
            <a:extLst>
              <a:ext uri="{FF2B5EF4-FFF2-40B4-BE49-F238E27FC236}">
                <a16:creationId xmlns:a16="http://schemas.microsoft.com/office/drawing/2014/main" id="{0007D92E-861A-4E26-92B0-25DC02FCFD35}"/>
              </a:ext>
            </a:extLst>
          </p:cNvPr>
          <p:cNvSpPr txBox="1">
            <a:spLocks/>
          </p:cNvSpPr>
          <p:nvPr/>
        </p:nvSpPr>
        <p:spPr>
          <a:xfrm>
            <a:off x="550413" y="721299"/>
            <a:ext cx="3636600" cy="570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solidFill>
                  <a:schemeClr val="bg1">
                    <a:lumMod val="95000"/>
                  </a:schemeClr>
                </a:solidFill>
                <a:latin typeface="Raleway" panose="020B0604020202020204" charset="0"/>
              </a:rPr>
              <a:t>Advantages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55"/>
        <p:cNvGrpSpPr/>
        <p:nvPr/>
      </p:nvGrpSpPr>
      <p:grpSpPr>
        <a:xfrm>
          <a:off x="0" y="0"/>
          <a:ext cx="0" cy="0"/>
          <a:chOff x="0" y="0"/>
          <a:chExt cx="0" cy="0"/>
        </a:xfrm>
      </p:grpSpPr>
      <p:grpSp>
        <p:nvGrpSpPr>
          <p:cNvPr id="256" name="Google Shape;256;p18"/>
          <p:cNvGrpSpPr/>
          <p:nvPr/>
        </p:nvGrpSpPr>
        <p:grpSpPr>
          <a:xfrm>
            <a:off x="2485167" y="829502"/>
            <a:ext cx="4036590" cy="3941676"/>
            <a:chOff x="2256567" y="677103"/>
            <a:chExt cx="4036590" cy="3941676"/>
          </a:xfrm>
        </p:grpSpPr>
        <p:sp>
          <p:nvSpPr>
            <p:cNvPr id="257" name="Google Shape;257;p18"/>
            <p:cNvSpPr/>
            <p:nvPr/>
          </p:nvSpPr>
          <p:spPr>
            <a:xfrm rot="-6597333">
              <a:off x="4296826" y="3950027"/>
              <a:ext cx="586303" cy="586303"/>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rot="-6599386">
              <a:off x="2318596" y="1407533"/>
              <a:ext cx="440541" cy="440541"/>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6598839">
              <a:off x="2887641" y="2346984"/>
              <a:ext cx="1199287" cy="1199287"/>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rot="-6598620">
              <a:off x="4374916" y="913763"/>
              <a:ext cx="1681581" cy="1681581"/>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6597866">
              <a:off x="2661829" y="2208216"/>
              <a:ext cx="629106" cy="629106"/>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rot="-6597701">
              <a:off x="3267625" y="1113818"/>
              <a:ext cx="274172" cy="274172"/>
            </a:xfrm>
            <a:prstGeom prst="ellipse">
              <a:avLst/>
            </a:pr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8"/>
          <p:cNvGrpSpPr/>
          <p:nvPr/>
        </p:nvGrpSpPr>
        <p:grpSpPr>
          <a:xfrm>
            <a:off x="4675794" y="1968165"/>
            <a:ext cx="2440200" cy="2440200"/>
            <a:chOff x="4447194" y="1815766"/>
            <a:chExt cx="2440200" cy="2440200"/>
          </a:xfrm>
        </p:grpSpPr>
        <p:sp>
          <p:nvSpPr>
            <p:cNvPr id="264" name="Google Shape;264;p18"/>
            <p:cNvSpPr/>
            <p:nvPr/>
          </p:nvSpPr>
          <p:spPr>
            <a:xfrm>
              <a:off x="4447194" y="1815766"/>
              <a:ext cx="2440200" cy="2440200"/>
            </a:xfrm>
            <a:prstGeom prst="ellipse">
              <a:avLst/>
            </a:prstGeom>
            <a:solidFill>
              <a:srgbClr val="2F2F2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txBox="1"/>
            <p:nvPr/>
          </p:nvSpPr>
          <p:spPr>
            <a:xfrm>
              <a:off x="4735950" y="2504275"/>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a:ea typeface="Roboto"/>
                  <a:cs typeface="Roboto"/>
                  <a:sym typeface="Roboto"/>
                </a:rPr>
                <a:t>Overcrowding</a:t>
              </a:r>
              <a:endParaRPr sz="1200">
                <a:solidFill>
                  <a:srgbClr val="FFFFFF"/>
                </a:solidFill>
                <a:latin typeface="Roboto"/>
                <a:ea typeface="Roboto"/>
                <a:cs typeface="Roboto"/>
                <a:sym typeface="Roboto"/>
              </a:endParaRPr>
            </a:p>
          </p:txBody>
        </p:sp>
      </p:grpSp>
      <p:grpSp>
        <p:nvGrpSpPr>
          <p:cNvPr id="266" name="Google Shape;266;p18"/>
          <p:cNvGrpSpPr/>
          <p:nvPr/>
        </p:nvGrpSpPr>
        <p:grpSpPr>
          <a:xfrm>
            <a:off x="3795537" y="1526452"/>
            <a:ext cx="1423800" cy="1423800"/>
            <a:chOff x="3490737" y="1374053"/>
            <a:chExt cx="1423800" cy="1423800"/>
          </a:xfrm>
        </p:grpSpPr>
        <p:sp>
          <p:nvSpPr>
            <p:cNvPr id="267" name="Google Shape;267;p18"/>
            <p:cNvSpPr/>
            <p:nvPr/>
          </p:nvSpPr>
          <p:spPr>
            <a:xfrm>
              <a:off x="3490737" y="1374053"/>
              <a:ext cx="1423800" cy="1423800"/>
            </a:xfrm>
            <a:prstGeom prst="ellipse">
              <a:avLst/>
            </a:prstGeom>
            <a:solidFill>
              <a:srgbClr val="41414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Network Vulnerability</a:t>
              </a:r>
              <a:endParaRPr sz="1000">
                <a:solidFill>
                  <a:srgbClr val="FFFFFF"/>
                </a:solidFill>
                <a:latin typeface="Roboto"/>
                <a:ea typeface="Roboto"/>
                <a:cs typeface="Roboto"/>
                <a:sym typeface="Roboto"/>
              </a:endParaRPr>
            </a:p>
          </p:txBody>
        </p:sp>
      </p:grpSp>
      <p:grpSp>
        <p:nvGrpSpPr>
          <p:cNvPr id="269" name="Google Shape;269;p18"/>
          <p:cNvGrpSpPr/>
          <p:nvPr/>
        </p:nvGrpSpPr>
        <p:grpSpPr>
          <a:xfrm>
            <a:off x="3454353" y="3090688"/>
            <a:ext cx="1498800" cy="1498800"/>
            <a:chOff x="644203" y="3718814"/>
            <a:chExt cx="1498800" cy="1498800"/>
          </a:xfrm>
        </p:grpSpPr>
        <p:sp>
          <p:nvSpPr>
            <p:cNvPr id="270" name="Google Shape;270;p18"/>
            <p:cNvSpPr/>
            <p:nvPr/>
          </p:nvSpPr>
          <p:spPr>
            <a:xfrm>
              <a:off x="644203" y="3718814"/>
              <a:ext cx="1498800" cy="1498800"/>
            </a:xfrm>
            <a:prstGeom prst="ellipse">
              <a:avLst/>
            </a:prstGeom>
            <a:solidFill>
              <a:srgbClr val="3D3D3D"/>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Hardware Failure</a:t>
              </a:r>
              <a:endParaRPr sz="1000">
                <a:solidFill>
                  <a:srgbClr val="FFFFFF"/>
                </a:solidFill>
                <a:latin typeface="Roboto"/>
                <a:ea typeface="Roboto"/>
                <a:cs typeface="Roboto"/>
                <a:sym typeface="Roboto"/>
              </a:endParaRPr>
            </a:p>
          </p:txBody>
        </p:sp>
      </p:grpSp>
      <p:grpSp>
        <p:nvGrpSpPr>
          <p:cNvPr id="272" name="Google Shape;272;p18"/>
          <p:cNvGrpSpPr/>
          <p:nvPr/>
        </p:nvGrpSpPr>
        <p:grpSpPr>
          <a:xfrm>
            <a:off x="6116184" y="1342892"/>
            <a:ext cx="1030262" cy="1030262"/>
            <a:chOff x="3490737" y="1374053"/>
            <a:chExt cx="1423800" cy="1423800"/>
          </a:xfrm>
        </p:grpSpPr>
        <p:sp>
          <p:nvSpPr>
            <p:cNvPr id="273" name="Google Shape;273;p18"/>
            <p:cNvSpPr/>
            <p:nvPr/>
          </p:nvSpPr>
          <p:spPr>
            <a:xfrm>
              <a:off x="3490737" y="1374053"/>
              <a:ext cx="1423800" cy="1423800"/>
            </a:xfrm>
            <a:prstGeom prst="ellipse">
              <a:avLst/>
            </a:prstGeom>
            <a:solidFill>
              <a:srgbClr val="41414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latin typeface="Roboto"/>
                  <a:ea typeface="Roboto"/>
                  <a:cs typeface="Roboto"/>
                  <a:sym typeface="Roboto"/>
                </a:rPr>
                <a:t>Static Map</a:t>
              </a:r>
              <a:endParaRPr sz="1000">
                <a:solidFill>
                  <a:srgbClr val="FFFFFF"/>
                </a:solidFill>
                <a:latin typeface="Roboto"/>
                <a:ea typeface="Roboto"/>
                <a:cs typeface="Roboto"/>
                <a:sym typeface="Roboto"/>
              </a:endParaRPr>
            </a:p>
          </p:txBody>
        </p:sp>
      </p:grpSp>
      <p:pic>
        <p:nvPicPr>
          <p:cNvPr id="21" name="Picture 20">
            <a:extLst>
              <a:ext uri="{FF2B5EF4-FFF2-40B4-BE49-F238E27FC236}">
                <a16:creationId xmlns:a16="http://schemas.microsoft.com/office/drawing/2014/main" id="{4D29DA05-530F-4447-88F2-911164B7DE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0391" y="595434"/>
            <a:ext cx="3508789" cy="53978"/>
          </a:xfrm>
          <a:prstGeom prst="rect">
            <a:avLst/>
          </a:prstGeom>
        </p:spPr>
      </p:pic>
      <p:sp>
        <p:nvSpPr>
          <p:cNvPr id="22" name="Google Shape;541;p28">
            <a:extLst>
              <a:ext uri="{FF2B5EF4-FFF2-40B4-BE49-F238E27FC236}">
                <a16:creationId xmlns:a16="http://schemas.microsoft.com/office/drawing/2014/main" id="{7E1304EF-B8FB-4F77-9975-B7C97A110A36}"/>
              </a:ext>
            </a:extLst>
          </p:cNvPr>
          <p:cNvSpPr txBox="1">
            <a:spLocks/>
          </p:cNvSpPr>
          <p:nvPr/>
        </p:nvSpPr>
        <p:spPr>
          <a:xfrm>
            <a:off x="552580" y="724476"/>
            <a:ext cx="3636600" cy="570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solidFill>
                  <a:schemeClr val="accent6">
                    <a:lumMod val="50000"/>
                  </a:schemeClr>
                </a:solidFill>
                <a:latin typeface="Raleway" panose="020B0604020202020204" charset="0"/>
              </a:rPr>
              <a:t>Bottlenecks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099875" y="1311155"/>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Contents</a:t>
            </a:r>
            <a:endParaRPr dirty="0"/>
          </a:p>
        </p:txBody>
      </p:sp>
      <p:sp>
        <p:nvSpPr>
          <p:cNvPr id="183" name="Google Shape;183;p19"/>
          <p:cNvSpPr txBox="1"/>
          <p:nvPr/>
        </p:nvSpPr>
        <p:spPr>
          <a:xfrm>
            <a:off x="1099875"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2">
                    <a:lumMod val="90000"/>
                    <a:lumOff val="10000"/>
                  </a:schemeClr>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dirty="0">
              <a:solidFill>
                <a:schemeClr val="bg2">
                  <a:lumMod val="90000"/>
                  <a:lumOff val="10000"/>
                </a:schemeClr>
              </a:solidFill>
              <a:latin typeface="Raleway"/>
              <a:ea typeface="Raleway"/>
              <a:cs typeface="Raleway"/>
              <a:sym typeface="Raleway"/>
            </a:endParaRPr>
          </a:p>
        </p:txBody>
      </p:sp>
      <p:sp>
        <p:nvSpPr>
          <p:cNvPr id="184" name="Google Shape;184;p19"/>
          <p:cNvSpPr txBox="1"/>
          <p:nvPr/>
        </p:nvSpPr>
        <p:spPr>
          <a:xfrm>
            <a:off x="1099875"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2">
                    <a:lumMod val="90000"/>
                    <a:lumOff val="10000"/>
                  </a:schemeClr>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Problems to solve</a:t>
            </a:r>
            <a:endParaRPr sz="1300" dirty="0">
              <a:solidFill>
                <a:schemeClr val="bg2">
                  <a:lumMod val="90000"/>
                  <a:lumOff val="10000"/>
                </a:schemeClr>
              </a:solidFill>
              <a:latin typeface="Raleway"/>
              <a:ea typeface="Raleway"/>
              <a:cs typeface="Raleway"/>
              <a:sym typeface="Raleway"/>
            </a:endParaRPr>
          </a:p>
        </p:txBody>
      </p:sp>
      <p:sp>
        <p:nvSpPr>
          <p:cNvPr id="185" name="Google Shape;185;p19"/>
          <p:cNvSpPr txBox="1"/>
          <p:nvPr/>
        </p:nvSpPr>
        <p:spPr>
          <a:xfrm>
            <a:off x="1099875"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1">
                    <a:lumMod val="95000"/>
                  </a:schemeClr>
                </a:solidFill>
                <a:uFill>
                  <a:noFill/>
                </a:uFill>
                <a:latin typeface="Raleway"/>
                <a:ea typeface="Raleway"/>
                <a:cs typeface="Raleway"/>
                <a:sym typeface="Raleway"/>
                <a:hlinkClick r:id="rId5" action="ppaction://hlinksldjump">
                  <a:extLst>
                    <a:ext uri="{A12FA001-AC4F-418D-AE19-62706E023703}">
                      <ahyp:hlinkClr xmlns:ahyp="http://schemas.microsoft.com/office/drawing/2018/hyperlinkcolor" val="tx"/>
                    </a:ext>
                  </a:extLst>
                </a:hlinkClick>
              </a:rPr>
              <a:t>Project objective</a:t>
            </a:r>
            <a:endParaRPr sz="1300" dirty="0">
              <a:solidFill>
                <a:schemeClr val="bg1">
                  <a:lumMod val="95000"/>
                </a:schemeClr>
              </a:solidFill>
              <a:latin typeface="Raleway"/>
              <a:ea typeface="Raleway"/>
              <a:cs typeface="Raleway"/>
              <a:sym typeface="Raleway"/>
            </a:endParaRPr>
          </a:p>
        </p:txBody>
      </p:sp>
      <p:sp>
        <p:nvSpPr>
          <p:cNvPr id="186" name="Google Shape;186;p19"/>
          <p:cNvSpPr txBox="1"/>
          <p:nvPr/>
        </p:nvSpPr>
        <p:spPr>
          <a:xfrm>
            <a:off x="1099875"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1">
                    <a:lumMod val="95000"/>
                  </a:schemeClr>
                </a:solidFill>
                <a:uFill>
                  <a:noFill/>
                </a:uFill>
                <a:latin typeface="Raleway"/>
                <a:ea typeface="Raleway"/>
                <a:cs typeface="Raleway"/>
                <a:sym typeface="Raleway"/>
              </a:rPr>
              <a:t>Literature survey</a:t>
            </a:r>
            <a:endParaRPr lang="en-GB" sz="1300" dirty="0">
              <a:solidFill>
                <a:schemeClr val="bg1">
                  <a:lumMod val="95000"/>
                </a:schemeClr>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300" dirty="0">
                <a:solidFill>
                  <a:schemeClr val="bg2">
                    <a:lumMod val="90000"/>
                    <a:lumOff val="10000"/>
                  </a:schemeClr>
                </a:solidFill>
                <a:latin typeface="Raleway"/>
                <a:ea typeface="Raleway"/>
                <a:cs typeface="Raleway"/>
                <a:sym typeface="Raleway"/>
              </a:rPr>
              <a:t>Implementation</a:t>
            </a:r>
            <a:endParaRPr sz="1300" dirty="0">
              <a:solidFill>
                <a:schemeClr val="bg2">
                  <a:lumMod val="90000"/>
                  <a:lumOff val="10000"/>
                </a:schemeClr>
              </a:solidFill>
              <a:latin typeface="Raleway"/>
              <a:ea typeface="Raleway"/>
              <a:cs typeface="Raleway"/>
              <a:sym typeface="Raleway"/>
            </a:endParaRPr>
          </a:p>
        </p:txBody>
      </p:sp>
      <p:sp>
        <p:nvSpPr>
          <p:cNvPr id="188" name="Google Shape;188;p19"/>
          <p:cNvSpPr txBox="1"/>
          <p:nvPr/>
        </p:nvSpPr>
        <p:spPr>
          <a:xfrm>
            <a:off x="3448432" y="2704919"/>
            <a:ext cx="1961768"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300" dirty="0">
                <a:solidFill>
                  <a:schemeClr val="bg1">
                    <a:lumMod val="95000"/>
                  </a:schemeClr>
                </a:solidFill>
                <a:latin typeface="Raleway"/>
                <a:ea typeface="Raleway"/>
                <a:cs typeface="Raleway"/>
                <a:sym typeface="Raleway"/>
              </a:rPr>
              <a:t>Hardware Architecture</a:t>
            </a:r>
            <a:endParaRPr sz="1300" dirty="0">
              <a:solidFill>
                <a:schemeClr val="bg1">
                  <a:lumMod val="95000"/>
                </a:schemeClr>
              </a:solidFill>
              <a:latin typeface="Raleway"/>
              <a:ea typeface="Raleway"/>
              <a:cs typeface="Raleway"/>
              <a:sym typeface="Raleway"/>
            </a:endParaRPr>
          </a:p>
        </p:txBody>
      </p:sp>
      <p:sp>
        <p:nvSpPr>
          <p:cNvPr id="189" name="Google Shape;189;p19"/>
          <p:cNvSpPr txBox="1"/>
          <p:nvPr/>
        </p:nvSpPr>
        <p:spPr>
          <a:xfrm>
            <a:off x="3448431" y="3106619"/>
            <a:ext cx="1961767"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300" dirty="0">
                <a:solidFill>
                  <a:schemeClr val="bg2">
                    <a:lumMod val="90000"/>
                    <a:lumOff val="10000"/>
                  </a:schemeClr>
                </a:solidFill>
                <a:latin typeface="Raleway"/>
                <a:ea typeface="Raleway"/>
                <a:cs typeface="Raleway"/>
                <a:sym typeface="Raleway"/>
              </a:rPr>
              <a:t>Software Architecture</a:t>
            </a:r>
            <a:endParaRPr sz="1300" dirty="0">
              <a:solidFill>
                <a:schemeClr val="bg2">
                  <a:lumMod val="90000"/>
                  <a:lumOff val="10000"/>
                </a:schemeClr>
              </a:solidFill>
              <a:latin typeface="Raleway"/>
              <a:ea typeface="Raleway"/>
              <a:cs typeface="Raleway"/>
              <a:sym typeface="Raleway"/>
            </a:endParaRPr>
          </a:p>
        </p:txBody>
      </p:sp>
      <p:sp>
        <p:nvSpPr>
          <p:cNvPr id="190" name="Google Shape;190;p19"/>
          <p:cNvSpPr txBox="1"/>
          <p:nvPr/>
        </p:nvSpPr>
        <p:spPr>
          <a:xfrm>
            <a:off x="3448431" y="3957688"/>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300" dirty="0">
                <a:solidFill>
                  <a:schemeClr val="accent1">
                    <a:lumMod val="50000"/>
                  </a:schemeClr>
                </a:solidFill>
                <a:latin typeface="Raleway"/>
                <a:ea typeface="Raleway"/>
                <a:cs typeface="Raleway"/>
                <a:sym typeface="Raleway"/>
              </a:rPr>
              <a:t>Simulation</a:t>
            </a:r>
            <a:endParaRPr sz="1300" dirty="0">
              <a:solidFill>
                <a:schemeClr val="accent1">
                  <a:lumMod val="50000"/>
                </a:schemeClr>
              </a:solidFill>
              <a:latin typeface="Raleway"/>
              <a:ea typeface="Raleway"/>
              <a:cs typeface="Raleway"/>
              <a:sym typeface="Raleway"/>
            </a:endParaRPr>
          </a:p>
        </p:txBody>
      </p:sp>
      <p:sp>
        <p:nvSpPr>
          <p:cNvPr id="191" name="Google Shape;191;p19"/>
          <p:cNvSpPr txBox="1"/>
          <p:nvPr/>
        </p:nvSpPr>
        <p:spPr>
          <a:xfrm>
            <a:off x="5823989" y="2311155"/>
            <a:ext cx="260461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300" dirty="0">
                <a:solidFill>
                  <a:schemeClr val="bg2">
                    <a:lumMod val="90000"/>
                    <a:lumOff val="10000"/>
                  </a:schemeClr>
                </a:solidFill>
                <a:latin typeface="Raleway"/>
                <a:ea typeface="Raleway"/>
                <a:cs typeface="Raleway"/>
                <a:sym typeface="Raleway"/>
              </a:rPr>
              <a:t>Advantages and Bottlenecks </a:t>
            </a:r>
            <a:endParaRPr sz="1300" dirty="0">
              <a:solidFill>
                <a:schemeClr val="bg2">
                  <a:lumMod val="90000"/>
                  <a:lumOff val="10000"/>
                </a:schemeClr>
              </a:solidFill>
              <a:latin typeface="Raleway"/>
              <a:ea typeface="Raleway"/>
              <a:cs typeface="Raleway"/>
              <a:sym typeface="Raleway"/>
            </a:endParaRPr>
          </a:p>
        </p:txBody>
      </p:sp>
      <p:sp>
        <p:nvSpPr>
          <p:cNvPr id="192" name="Google Shape;192;p19"/>
          <p:cNvSpPr txBox="1"/>
          <p:nvPr/>
        </p:nvSpPr>
        <p:spPr>
          <a:xfrm>
            <a:off x="5823988" y="2712855"/>
            <a:ext cx="2791505" cy="325500"/>
          </a:xfrm>
          <a:prstGeom prst="rect">
            <a:avLst/>
          </a:prstGeom>
          <a:noFill/>
          <a:ln>
            <a:noFill/>
          </a:ln>
        </p:spPr>
        <p:txBody>
          <a:bodyPr spcFirstLastPara="1" wrap="square" lIns="91425" tIns="91425" rIns="91425" bIns="91425" anchor="ctr" anchorCtr="0">
            <a:noAutofit/>
          </a:bodyPr>
          <a:lstStyle/>
          <a:p>
            <a:pPr lvl="0"/>
            <a:r>
              <a:rPr lang="en-GB" sz="1300" dirty="0">
                <a:solidFill>
                  <a:schemeClr val="bg1">
                    <a:lumMod val="95000"/>
                  </a:schemeClr>
                </a:solidFill>
                <a:uFill>
                  <a:noFill/>
                </a:uFill>
                <a:latin typeface="Raleway"/>
                <a:ea typeface="Raleway"/>
                <a:cs typeface="Raleway"/>
                <a:sym typeface="Raleway"/>
              </a:rPr>
              <a:t>Target audience &amp; Applications</a:t>
            </a:r>
            <a:endParaRPr sz="1300" dirty="0">
              <a:solidFill>
                <a:schemeClr val="bg1">
                  <a:lumMod val="95000"/>
                </a:schemeClr>
              </a:solidFill>
              <a:latin typeface="Raleway"/>
              <a:ea typeface="Raleway"/>
              <a:cs typeface="Raleway"/>
              <a:sym typeface="Raleway"/>
            </a:endParaRPr>
          </a:p>
        </p:txBody>
      </p:sp>
      <p:sp>
        <p:nvSpPr>
          <p:cNvPr id="14" name="Google Shape;186;p19">
            <a:extLst>
              <a:ext uri="{FF2B5EF4-FFF2-40B4-BE49-F238E27FC236}">
                <a16:creationId xmlns:a16="http://schemas.microsoft.com/office/drawing/2014/main" id="{F266D854-C2DE-4181-BF3D-6FA2C5CAEBB5}"/>
              </a:ext>
            </a:extLst>
          </p:cNvPr>
          <p:cNvSpPr txBox="1"/>
          <p:nvPr/>
        </p:nvSpPr>
        <p:spPr>
          <a:xfrm>
            <a:off x="1099875" y="3976973"/>
            <a:ext cx="219705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accent1">
                    <a:lumMod val="50000"/>
                  </a:schemeClr>
                </a:solidFill>
                <a:latin typeface="Raleway"/>
                <a:ea typeface="Raleway"/>
                <a:cs typeface="Raleway"/>
                <a:sym typeface="Raleway"/>
              </a:rPr>
              <a:t>Understanding the Market</a:t>
            </a:r>
          </a:p>
        </p:txBody>
      </p:sp>
      <p:sp>
        <p:nvSpPr>
          <p:cNvPr id="16" name="Google Shape;190;p19">
            <a:extLst>
              <a:ext uri="{FF2B5EF4-FFF2-40B4-BE49-F238E27FC236}">
                <a16:creationId xmlns:a16="http://schemas.microsoft.com/office/drawing/2014/main" id="{68332D9C-421C-4B48-BFC8-CCF6EF3D5D41}"/>
              </a:ext>
            </a:extLst>
          </p:cNvPr>
          <p:cNvSpPr txBox="1"/>
          <p:nvPr/>
        </p:nvSpPr>
        <p:spPr>
          <a:xfrm>
            <a:off x="3448432" y="3564745"/>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300" dirty="0">
                <a:solidFill>
                  <a:schemeClr val="bg1">
                    <a:lumMod val="95000"/>
                  </a:schemeClr>
                </a:solidFill>
                <a:latin typeface="Raleway"/>
                <a:ea typeface="Raleway"/>
                <a:cs typeface="Raleway"/>
                <a:sym typeface="Raleway"/>
              </a:rPr>
              <a:t>Demonstration </a:t>
            </a:r>
            <a:endParaRPr sz="1300" dirty="0">
              <a:solidFill>
                <a:schemeClr val="bg1">
                  <a:lumMod val="95000"/>
                </a:schemeClr>
              </a:solidFill>
              <a:latin typeface="Raleway"/>
              <a:ea typeface="Raleway"/>
              <a:cs typeface="Raleway"/>
              <a:sym typeface="Raleway"/>
            </a:endParaRPr>
          </a:p>
        </p:txBody>
      </p:sp>
      <p:sp>
        <p:nvSpPr>
          <p:cNvPr id="15" name="Google Shape;191;p19">
            <a:extLst>
              <a:ext uri="{FF2B5EF4-FFF2-40B4-BE49-F238E27FC236}">
                <a16:creationId xmlns:a16="http://schemas.microsoft.com/office/drawing/2014/main" id="{84470E38-439D-4D9F-B3B5-E526F424E120}"/>
              </a:ext>
            </a:extLst>
          </p:cNvPr>
          <p:cNvSpPr txBox="1"/>
          <p:nvPr/>
        </p:nvSpPr>
        <p:spPr>
          <a:xfrm>
            <a:off x="5823989" y="3106619"/>
            <a:ext cx="260461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300" dirty="0">
                <a:solidFill>
                  <a:schemeClr val="bg2">
                    <a:lumMod val="90000"/>
                    <a:lumOff val="10000"/>
                  </a:schemeClr>
                </a:solidFill>
                <a:latin typeface="Raleway"/>
                <a:ea typeface="Raleway"/>
                <a:cs typeface="Raleway"/>
                <a:sym typeface="Raleway"/>
              </a:rPr>
              <a:t>Future Works</a:t>
            </a:r>
            <a:endParaRPr sz="1300" dirty="0">
              <a:solidFill>
                <a:schemeClr val="bg2">
                  <a:lumMod val="90000"/>
                  <a:lumOff val="10000"/>
                </a:schemeClr>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Target audience &amp; Applications</a:t>
            </a:r>
            <a:endParaRPr sz="1800" dirty="0"/>
          </a:p>
        </p:txBody>
      </p:sp>
      <p:sp>
        <p:nvSpPr>
          <p:cNvPr id="542" name="Google Shape;542;p28"/>
          <p:cNvSpPr txBox="1">
            <a:spLocks noGrp="1"/>
          </p:cNvSpPr>
          <p:nvPr>
            <p:ph type="body" idx="1"/>
          </p:nvPr>
        </p:nvSpPr>
        <p:spPr>
          <a:xfrm>
            <a:off x="777732" y="1764405"/>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100" dirty="0"/>
              <a:t>Since the product developed has a skeletal architecture it can be applied to a plethora of different environments.</a:t>
            </a:r>
            <a:endParaRPr sz="1100" dirty="0"/>
          </a:p>
        </p:txBody>
      </p:sp>
      <p:sp>
        <p:nvSpPr>
          <p:cNvPr id="543" name="Google Shape;543;p28"/>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GB" sz="1050" b="1" dirty="0">
                <a:solidFill>
                  <a:schemeClr val="dk1"/>
                </a:solidFill>
                <a:latin typeface="Lato"/>
                <a:ea typeface="Lato"/>
                <a:cs typeface="Lato"/>
                <a:sym typeface="Lato"/>
              </a:rPr>
              <a:t>01    | </a:t>
            </a:r>
            <a:r>
              <a:rPr lang="en-GB" sz="1050" dirty="0">
                <a:latin typeface="Lato"/>
                <a:ea typeface="Lato"/>
                <a:cs typeface="Lato"/>
                <a:sym typeface="Lato"/>
              </a:rPr>
              <a:t>   Shopping Marts</a:t>
            </a:r>
          </a:p>
          <a:p>
            <a:pPr marL="0" lvl="0" indent="0" algn="l" rtl="0">
              <a:lnSpc>
                <a:spcPct val="115000"/>
              </a:lnSpc>
              <a:spcBef>
                <a:spcPts val="0"/>
              </a:spcBef>
              <a:spcAft>
                <a:spcPts val="1600"/>
              </a:spcAft>
              <a:buNone/>
            </a:pPr>
            <a:endParaRPr sz="1600" dirty="0"/>
          </a:p>
        </p:txBody>
      </p:sp>
      <p:sp>
        <p:nvSpPr>
          <p:cNvPr id="544" name="Google Shape;544;p28"/>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GB" sz="1050" b="1" dirty="0">
                <a:solidFill>
                  <a:schemeClr val="dk1"/>
                </a:solidFill>
                <a:latin typeface="Lato"/>
                <a:ea typeface="Lato"/>
                <a:cs typeface="Lato"/>
                <a:sym typeface="Lato"/>
              </a:rPr>
              <a:t>02    |</a:t>
            </a:r>
            <a:r>
              <a:rPr lang="en-GB" sz="1050" b="1" dirty="0">
                <a:solidFill>
                  <a:srgbClr val="CCCCCC"/>
                </a:solidFill>
                <a:latin typeface="Lato"/>
                <a:ea typeface="Lato"/>
                <a:cs typeface="Lato"/>
                <a:sym typeface="Lato"/>
              </a:rPr>
              <a:t> </a:t>
            </a:r>
            <a:r>
              <a:rPr lang="en-GB" sz="1050" dirty="0">
                <a:solidFill>
                  <a:srgbClr val="53C6A1"/>
                </a:solidFill>
                <a:latin typeface="Lato"/>
                <a:ea typeface="Lato"/>
                <a:cs typeface="Lato"/>
                <a:sym typeface="Lato"/>
              </a:rPr>
              <a:t> </a:t>
            </a:r>
            <a:r>
              <a:rPr lang="en-GB" sz="1050" dirty="0">
                <a:latin typeface="Lato"/>
                <a:ea typeface="Lato"/>
                <a:cs typeface="Lato"/>
                <a:sym typeface="Lato"/>
              </a:rPr>
              <a:t>  Malls</a:t>
            </a:r>
            <a:endParaRPr sz="1600" dirty="0"/>
          </a:p>
        </p:txBody>
      </p:sp>
      <p:sp>
        <p:nvSpPr>
          <p:cNvPr id="545" name="Google Shape;545;p28"/>
          <p:cNvSpPr txBox="1"/>
          <p:nvPr/>
        </p:nvSpPr>
        <p:spPr>
          <a:xfrm>
            <a:off x="734530" y="360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50" b="1" dirty="0">
                <a:solidFill>
                  <a:schemeClr val="dk1"/>
                </a:solidFill>
                <a:latin typeface="Lato"/>
                <a:ea typeface="Lato"/>
                <a:cs typeface="Lato"/>
                <a:sym typeface="Lato"/>
              </a:rPr>
              <a:t>03    |</a:t>
            </a:r>
            <a:r>
              <a:rPr lang="en-GB" sz="1050" b="1" dirty="0">
                <a:solidFill>
                  <a:srgbClr val="CCCCCC"/>
                </a:solidFill>
                <a:latin typeface="Lato"/>
                <a:ea typeface="Lato"/>
                <a:cs typeface="Lato"/>
                <a:sym typeface="Lato"/>
              </a:rPr>
              <a:t> </a:t>
            </a:r>
            <a:r>
              <a:rPr lang="en-GB" sz="1050" dirty="0">
                <a:solidFill>
                  <a:srgbClr val="000000"/>
                </a:solidFill>
                <a:latin typeface="Lato"/>
                <a:ea typeface="Lato"/>
                <a:cs typeface="Lato"/>
                <a:sym typeface="Lato"/>
              </a:rPr>
              <a:t>   Factories</a:t>
            </a:r>
            <a:endParaRPr sz="1600" dirty="0"/>
          </a:p>
        </p:txBody>
      </p:sp>
      <p:sp>
        <p:nvSpPr>
          <p:cNvPr id="546" name="Google Shape;546;p28"/>
          <p:cNvSpPr txBox="1"/>
          <p:nvPr/>
        </p:nvSpPr>
        <p:spPr>
          <a:xfrm>
            <a:off x="734530" y="386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50" b="1" dirty="0">
                <a:solidFill>
                  <a:schemeClr val="dk1"/>
                </a:solidFill>
                <a:latin typeface="Lato"/>
                <a:ea typeface="Lato"/>
                <a:cs typeface="Lato"/>
                <a:sym typeface="Lato"/>
              </a:rPr>
              <a:t>04    |</a:t>
            </a:r>
            <a:r>
              <a:rPr lang="en-GB" sz="1050" b="1" dirty="0">
                <a:solidFill>
                  <a:srgbClr val="000000"/>
                </a:solidFill>
                <a:latin typeface="Lato"/>
                <a:ea typeface="Lato"/>
                <a:cs typeface="Lato"/>
                <a:sym typeface="Lato"/>
              </a:rPr>
              <a:t> </a:t>
            </a:r>
            <a:r>
              <a:rPr lang="en-GB" sz="1050" dirty="0">
                <a:solidFill>
                  <a:srgbClr val="000000"/>
                </a:solidFill>
                <a:latin typeface="Lato"/>
                <a:ea typeface="Lato"/>
                <a:cs typeface="Lato"/>
                <a:sym typeface="Lato"/>
              </a:rPr>
              <a:t>   </a:t>
            </a:r>
            <a:r>
              <a:rPr lang="en-GB" sz="1050" dirty="0">
                <a:latin typeface="Lato"/>
                <a:ea typeface="Lato"/>
                <a:cs typeface="Lato"/>
                <a:sym typeface="Lato"/>
              </a:rPr>
              <a:t>Warehouses </a:t>
            </a:r>
            <a:endParaRPr sz="1050"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5E0D3DFD-1FBA-4E61-9CE0-781AD5805CF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62064" y="1184609"/>
            <a:ext cx="2577094" cy="3262591"/>
          </a:xfrm>
          <a:prstGeom prst="rect">
            <a:avLst/>
          </a:prstGeom>
        </p:spPr>
      </p:pic>
      <p:pic>
        <p:nvPicPr>
          <p:cNvPr id="5" name="Picture 4">
            <a:extLst>
              <a:ext uri="{FF2B5EF4-FFF2-40B4-BE49-F238E27FC236}">
                <a16:creationId xmlns:a16="http://schemas.microsoft.com/office/drawing/2014/main" id="{62DFD462-D968-45FB-B7D1-9D46E6CF1FE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72150" y="1184608"/>
            <a:ext cx="1971840" cy="1568029"/>
          </a:xfrm>
          <a:prstGeom prst="rect">
            <a:avLst/>
          </a:prstGeom>
        </p:spPr>
      </p:pic>
      <p:pic>
        <p:nvPicPr>
          <p:cNvPr id="7" name="Picture 6">
            <a:extLst>
              <a:ext uri="{FF2B5EF4-FFF2-40B4-BE49-F238E27FC236}">
                <a16:creationId xmlns:a16="http://schemas.microsoft.com/office/drawing/2014/main" id="{9A552089-8BC8-4578-8C0E-0DF2E5B83BC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172148" y="2815904"/>
            <a:ext cx="1971841" cy="163129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accent4">
            <a:lumMod val="25000"/>
          </a:schemeClr>
        </a:solidFill>
        <a:effectLst/>
      </p:bgPr>
    </p:bg>
    <p:spTree>
      <p:nvGrpSpPr>
        <p:cNvPr id="1" name=""/>
        <p:cNvGrpSpPr/>
        <p:nvPr/>
      </p:nvGrpSpPr>
      <p:grpSpPr>
        <a:xfrm>
          <a:off x="0" y="0"/>
          <a:ext cx="0" cy="0"/>
          <a:chOff x="0" y="0"/>
          <a:chExt cx="0" cy="0"/>
        </a:xfrm>
      </p:grpSpPr>
      <p:grpSp>
        <p:nvGrpSpPr>
          <p:cNvPr id="4" name="Google Shape;256;p18">
            <a:extLst>
              <a:ext uri="{FF2B5EF4-FFF2-40B4-BE49-F238E27FC236}">
                <a16:creationId xmlns:a16="http://schemas.microsoft.com/office/drawing/2014/main" id="{AD8E94B7-BB9F-45BB-A75D-DE42A84B2D77}"/>
              </a:ext>
            </a:extLst>
          </p:cNvPr>
          <p:cNvGrpSpPr/>
          <p:nvPr/>
        </p:nvGrpSpPr>
        <p:grpSpPr>
          <a:xfrm>
            <a:off x="4421613" y="1415810"/>
            <a:ext cx="3679200" cy="3135433"/>
            <a:chOff x="4192863" y="1002150"/>
            <a:chExt cx="3679200" cy="3139200"/>
          </a:xfrm>
          <a:solidFill>
            <a:schemeClr val="accent4">
              <a:lumMod val="10000"/>
            </a:schemeClr>
          </a:solidFill>
        </p:grpSpPr>
        <p:sp>
          <p:nvSpPr>
            <p:cNvPr id="5" name="Google Shape;257;p18">
              <a:extLst>
                <a:ext uri="{FF2B5EF4-FFF2-40B4-BE49-F238E27FC236}">
                  <a16:creationId xmlns:a16="http://schemas.microsoft.com/office/drawing/2014/main" id="{1F4559ED-78AE-4649-B548-50685A87F10A}"/>
                </a:ext>
              </a:extLst>
            </p:cNvPr>
            <p:cNvSpPr/>
            <p:nvPr/>
          </p:nvSpPr>
          <p:spPr>
            <a:xfrm>
              <a:off x="4192863" y="1002150"/>
              <a:ext cx="3679200" cy="3139200"/>
            </a:xfrm>
            <a:prstGeom prst="round2DiagRect">
              <a:avLst>
                <a:gd name="adj1" fmla="val 0"/>
                <a:gd name="adj2" fmla="val 17764"/>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 name="Google Shape;258;p18">
              <a:extLst>
                <a:ext uri="{FF2B5EF4-FFF2-40B4-BE49-F238E27FC236}">
                  <a16:creationId xmlns:a16="http://schemas.microsoft.com/office/drawing/2014/main" id="{FAA49D65-0C6E-40C4-AFDD-724CDF0A5550}"/>
                </a:ext>
              </a:extLst>
            </p:cNvPr>
            <p:cNvSpPr txBox="1"/>
            <p:nvPr/>
          </p:nvSpPr>
          <p:spPr>
            <a:xfrm>
              <a:off x="5495575" y="1667700"/>
              <a:ext cx="2021400" cy="603600"/>
            </a:xfrm>
            <a:prstGeom prst="rect">
              <a:avLst/>
            </a:prstGeom>
            <a:grp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latin typeface="Roboto"/>
                  <a:ea typeface="Roboto"/>
                  <a:cs typeface="Roboto"/>
                  <a:sym typeface="Roboto"/>
                </a:rPr>
                <a:t>Robust and Versatile System</a:t>
              </a:r>
              <a:endParaRPr sz="1100">
                <a:solidFill>
                  <a:srgbClr val="FFFFFF"/>
                </a:solidFill>
                <a:latin typeface="Roboto"/>
                <a:ea typeface="Roboto"/>
                <a:cs typeface="Roboto"/>
                <a:sym typeface="Roboto"/>
              </a:endParaRPr>
            </a:p>
          </p:txBody>
        </p:sp>
        <p:sp>
          <p:nvSpPr>
            <p:cNvPr id="7" name="Google Shape;259;p18">
              <a:extLst>
                <a:ext uri="{FF2B5EF4-FFF2-40B4-BE49-F238E27FC236}">
                  <a16:creationId xmlns:a16="http://schemas.microsoft.com/office/drawing/2014/main" id="{5A7D0A66-B67D-4421-A4C9-2443EFC381B2}"/>
                </a:ext>
              </a:extLst>
            </p:cNvPr>
            <p:cNvSpPr txBox="1"/>
            <p:nvPr/>
          </p:nvSpPr>
          <p:spPr>
            <a:xfrm>
              <a:off x="5495575" y="2349775"/>
              <a:ext cx="2021400" cy="1128000"/>
            </a:xfrm>
            <a:prstGeom prst="rect">
              <a:avLst/>
            </a:prstGeom>
            <a:grp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IN" sz="800" dirty="0">
                  <a:solidFill>
                    <a:srgbClr val="FFFFFF"/>
                  </a:solidFill>
                  <a:latin typeface="Roboto"/>
                  <a:ea typeface="Roboto"/>
                  <a:cs typeface="Roboto"/>
                  <a:sym typeface="Roboto"/>
                </a:rPr>
                <a:t>The future works can improve the product’s capabilities ten fold.</a:t>
              </a:r>
              <a:endParaRPr sz="800" dirty="0">
                <a:solidFill>
                  <a:srgbClr val="FFFFFF"/>
                </a:solidFill>
                <a:latin typeface="Roboto"/>
                <a:ea typeface="Roboto"/>
                <a:cs typeface="Roboto"/>
                <a:sym typeface="Roboto"/>
              </a:endParaRPr>
            </a:p>
          </p:txBody>
        </p:sp>
      </p:grpSp>
      <p:grpSp>
        <p:nvGrpSpPr>
          <p:cNvPr id="8" name="Google Shape;260;p18">
            <a:extLst>
              <a:ext uri="{FF2B5EF4-FFF2-40B4-BE49-F238E27FC236}">
                <a16:creationId xmlns:a16="http://schemas.microsoft.com/office/drawing/2014/main" id="{EB7351E9-EF08-4D63-9F94-ACC4805112E6}"/>
              </a:ext>
            </a:extLst>
          </p:cNvPr>
          <p:cNvGrpSpPr/>
          <p:nvPr/>
        </p:nvGrpSpPr>
        <p:grpSpPr>
          <a:xfrm>
            <a:off x="3445119" y="1415668"/>
            <a:ext cx="1944600" cy="1569600"/>
            <a:chOff x="3216519" y="1002150"/>
            <a:chExt cx="1944600" cy="1569600"/>
          </a:xfrm>
          <a:solidFill>
            <a:schemeClr val="tx1">
              <a:lumMod val="75000"/>
            </a:schemeClr>
          </a:solidFill>
        </p:grpSpPr>
        <p:sp>
          <p:nvSpPr>
            <p:cNvPr id="9" name="Google Shape;261;p18">
              <a:extLst>
                <a:ext uri="{FF2B5EF4-FFF2-40B4-BE49-F238E27FC236}">
                  <a16:creationId xmlns:a16="http://schemas.microsoft.com/office/drawing/2014/main" id="{93EA6A74-F7E6-4FA0-A793-CC98BE9699E6}"/>
                </a:ext>
              </a:extLst>
            </p:cNvPr>
            <p:cNvSpPr/>
            <p:nvPr/>
          </p:nvSpPr>
          <p:spPr>
            <a:xfrm flipH="1">
              <a:off x="3216519" y="1002150"/>
              <a:ext cx="1944600" cy="1569600"/>
            </a:xfrm>
            <a:prstGeom prst="round2DiagRect">
              <a:avLst>
                <a:gd name="adj1" fmla="val 0"/>
                <a:gd name="adj2" fmla="val 17764"/>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2;p18">
              <a:extLst>
                <a:ext uri="{FF2B5EF4-FFF2-40B4-BE49-F238E27FC236}">
                  <a16:creationId xmlns:a16="http://schemas.microsoft.com/office/drawing/2014/main" id="{2F58A8DE-C6F5-432E-BDB6-21FB1D7C7480}"/>
                </a:ext>
              </a:extLst>
            </p:cNvPr>
            <p:cNvSpPr txBox="1"/>
            <p:nvPr/>
          </p:nvSpPr>
          <p:spPr>
            <a:xfrm>
              <a:off x="3461163" y="1244660"/>
              <a:ext cx="1451700" cy="459900"/>
            </a:xfrm>
            <a:prstGeom prst="rect">
              <a:avLst/>
            </a:prstGeom>
            <a:grp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dirty="0">
                  <a:solidFill>
                    <a:srgbClr val="FFFFFF"/>
                  </a:solidFill>
                  <a:latin typeface="Roboto"/>
                  <a:ea typeface="Roboto"/>
                  <a:cs typeface="Roboto"/>
                  <a:sym typeface="Roboto"/>
                </a:rPr>
                <a:t>Algorithm Refinement </a:t>
              </a:r>
              <a:endParaRPr sz="1100" dirty="0">
                <a:solidFill>
                  <a:srgbClr val="FFFFFF"/>
                </a:solidFill>
                <a:latin typeface="Roboto"/>
                <a:ea typeface="Roboto"/>
                <a:cs typeface="Roboto"/>
                <a:sym typeface="Roboto"/>
              </a:endParaRPr>
            </a:p>
          </p:txBody>
        </p:sp>
        <p:sp>
          <p:nvSpPr>
            <p:cNvPr id="11" name="Google Shape;263;p18">
              <a:extLst>
                <a:ext uri="{FF2B5EF4-FFF2-40B4-BE49-F238E27FC236}">
                  <a16:creationId xmlns:a16="http://schemas.microsoft.com/office/drawing/2014/main" id="{4D135676-660C-4047-8363-A27396FE161A}"/>
                </a:ext>
              </a:extLst>
            </p:cNvPr>
            <p:cNvSpPr txBox="1"/>
            <p:nvPr/>
          </p:nvSpPr>
          <p:spPr>
            <a:xfrm>
              <a:off x="3461163" y="1704627"/>
              <a:ext cx="1451700" cy="512400"/>
            </a:xfrm>
            <a:prstGeom prst="rect">
              <a:avLst/>
            </a:prstGeom>
            <a:grp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IN" sz="800" dirty="0">
                  <a:solidFill>
                    <a:srgbClr val="FFFFFF"/>
                  </a:solidFill>
                  <a:latin typeface="Roboto"/>
                  <a:ea typeface="Roboto"/>
                  <a:cs typeface="Roboto"/>
                  <a:sym typeface="Roboto"/>
                </a:rPr>
                <a:t>Increased performance and decreased time consumption</a:t>
              </a:r>
              <a:endParaRPr sz="800" dirty="0">
                <a:solidFill>
                  <a:srgbClr val="FFFFFF"/>
                </a:solidFill>
                <a:latin typeface="Roboto"/>
                <a:ea typeface="Roboto"/>
                <a:cs typeface="Roboto"/>
                <a:sym typeface="Roboto"/>
              </a:endParaRPr>
            </a:p>
          </p:txBody>
        </p:sp>
      </p:grpSp>
      <p:grpSp>
        <p:nvGrpSpPr>
          <p:cNvPr id="12" name="Google Shape;264;p18">
            <a:extLst>
              <a:ext uri="{FF2B5EF4-FFF2-40B4-BE49-F238E27FC236}">
                <a16:creationId xmlns:a16="http://schemas.microsoft.com/office/drawing/2014/main" id="{3C719B53-C6C1-4E57-B94A-598E8B0A4A0D}"/>
              </a:ext>
            </a:extLst>
          </p:cNvPr>
          <p:cNvGrpSpPr/>
          <p:nvPr/>
        </p:nvGrpSpPr>
        <p:grpSpPr>
          <a:xfrm>
            <a:off x="1505288" y="1415668"/>
            <a:ext cx="1944600" cy="1569600"/>
            <a:chOff x="1271925" y="1002150"/>
            <a:chExt cx="1944600" cy="1569600"/>
          </a:xfrm>
          <a:solidFill>
            <a:schemeClr val="tx1">
              <a:lumMod val="50000"/>
            </a:schemeClr>
          </a:solidFill>
        </p:grpSpPr>
        <p:sp>
          <p:nvSpPr>
            <p:cNvPr id="13" name="Google Shape;265;p18">
              <a:extLst>
                <a:ext uri="{FF2B5EF4-FFF2-40B4-BE49-F238E27FC236}">
                  <a16:creationId xmlns:a16="http://schemas.microsoft.com/office/drawing/2014/main" id="{D15771D1-1675-4CF5-8224-5FF18BAD4EC4}"/>
                </a:ext>
              </a:extLst>
            </p:cNvPr>
            <p:cNvSpPr/>
            <p:nvPr/>
          </p:nvSpPr>
          <p:spPr>
            <a:xfrm rot="10800000">
              <a:off x="1271925" y="1002150"/>
              <a:ext cx="1944600" cy="1569600"/>
            </a:xfrm>
            <a:prstGeom prst="round2DiagRect">
              <a:avLst>
                <a:gd name="adj1" fmla="val 0"/>
                <a:gd name="adj2" fmla="val 17764"/>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6;p18">
              <a:extLst>
                <a:ext uri="{FF2B5EF4-FFF2-40B4-BE49-F238E27FC236}">
                  <a16:creationId xmlns:a16="http://schemas.microsoft.com/office/drawing/2014/main" id="{614BC7B7-CA60-4764-AD54-910932460E89}"/>
                </a:ext>
              </a:extLst>
            </p:cNvPr>
            <p:cNvSpPr txBox="1"/>
            <p:nvPr/>
          </p:nvSpPr>
          <p:spPr>
            <a:xfrm>
              <a:off x="1496688" y="1244660"/>
              <a:ext cx="1451700" cy="459900"/>
            </a:xfrm>
            <a:prstGeom prst="rect">
              <a:avLst/>
            </a:prstGeom>
            <a:grp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dirty="0">
                  <a:solidFill>
                    <a:srgbClr val="FFFFFF"/>
                  </a:solidFill>
                  <a:latin typeface="Roboto"/>
                  <a:ea typeface="Roboto"/>
                  <a:cs typeface="Roboto"/>
                  <a:sym typeface="Roboto"/>
                </a:rPr>
                <a:t>Hardware upgrades</a:t>
              </a:r>
              <a:endParaRPr sz="1100" dirty="0">
                <a:solidFill>
                  <a:srgbClr val="FFFFFF"/>
                </a:solidFill>
                <a:latin typeface="Roboto"/>
                <a:ea typeface="Roboto"/>
                <a:cs typeface="Roboto"/>
                <a:sym typeface="Roboto"/>
              </a:endParaRPr>
            </a:p>
          </p:txBody>
        </p:sp>
        <p:sp>
          <p:nvSpPr>
            <p:cNvPr id="15" name="Google Shape;267;p18">
              <a:extLst>
                <a:ext uri="{FF2B5EF4-FFF2-40B4-BE49-F238E27FC236}">
                  <a16:creationId xmlns:a16="http://schemas.microsoft.com/office/drawing/2014/main" id="{D6270D85-2723-4DF5-BD9E-E4033072D012}"/>
                </a:ext>
              </a:extLst>
            </p:cNvPr>
            <p:cNvSpPr txBox="1"/>
            <p:nvPr/>
          </p:nvSpPr>
          <p:spPr>
            <a:xfrm>
              <a:off x="1496688" y="1704627"/>
              <a:ext cx="1451700" cy="512400"/>
            </a:xfrm>
            <a:prstGeom prst="rect">
              <a:avLst/>
            </a:prstGeom>
            <a:grp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IN" sz="800" dirty="0">
                  <a:solidFill>
                    <a:srgbClr val="FFFFFF"/>
                  </a:solidFill>
                  <a:latin typeface="Roboto"/>
                  <a:ea typeface="Roboto"/>
                  <a:cs typeface="Roboto"/>
                  <a:sym typeface="Roboto"/>
                </a:rPr>
                <a:t>Overall hardware structural upgrades</a:t>
              </a:r>
              <a:endParaRPr sz="800" dirty="0">
                <a:solidFill>
                  <a:srgbClr val="FFFFFF"/>
                </a:solidFill>
                <a:latin typeface="Roboto"/>
                <a:ea typeface="Roboto"/>
                <a:cs typeface="Roboto"/>
                <a:sym typeface="Roboto"/>
              </a:endParaRPr>
            </a:p>
          </p:txBody>
        </p:sp>
      </p:grpSp>
      <p:grpSp>
        <p:nvGrpSpPr>
          <p:cNvPr id="16" name="Google Shape;268;p18">
            <a:extLst>
              <a:ext uri="{FF2B5EF4-FFF2-40B4-BE49-F238E27FC236}">
                <a16:creationId xmlns:a16="http://schemas.microsoft.com/office/drawing/2014/main" id="{CC831FAC-A5E4-47BF-ABE1-B9D76418C03A}"/>
              </a:ext>
            </a:extLst>
          </p:cNvPr>
          <p:cNvGrpSpPr/>
          <p:nvPr/>
        </p:nvGrpSpPr>
        <p:grpSpPr>
          <a:xfrm>
            <a:off x="1505288" y="2981697"/>
            <a:ext cx="1944600" cy="1569600"/>
            <a:chOff x="1271925" y="2571750"/>
            <a:chExt cx="1944600" cy="1569600"/>
          </a:xfrm>
          <a:solidFill>
            <a:schemeClr val="tx1">
              <a:lumMod val="75000"/>
            </a:schemeClr>
          </a:solidFill>
        </p:grpSpPr>
        <p:sp>
          <p:nvSpPr>
            <p:cNvPr id="17" name="Google Shape;269;p18">
              <a:extLst>
                <a:ext uri="{FF2B5EF4-FFF2-40B4-BE49-F238E27FC236}">
                  <a16:creationId xmlns:a16="http://schemas.microsoft.com/office/drawing/2014/main" id="{AD78B19B-9516-454F-A575-EB4D49DE5F7C}"/>
                </a:ext>
              </a:extLst>
            </p:cNvPr>
            <p:cNvSpPr/>
            <p:nvPr/>
          </p:nvSpPr>
          <p:spPr>
            <a:xfrm flipH="1">
              <a:off x="1271925" y="2571750"/>
              <a:ext cx="1944600" cy="1569600"/>
            </a:xfrm>
            <a:prstGeom prst="round2DiagRect">
              <a:avLst>
                <a:gd name="adj1" fmla="val 0"/>
                <a:gd name="adj2" fmla="val 17764"/>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0;p18">
              <a:extLst>
                <a:ext uri="{FF2B5EF4-FFF2-40B4-BE49-F238E27FC236}">
                  <a16:creationId xmlns:a16="http://schemas.microsoft.com/office/drawing/2014/main" id="{91B7E94D-40EC-49F4-874E-21B8486E8B87}"/>
                </a:ext>
              </a:extLst>
            </p:cNvPr>
            <p:cNvSpPr txBox="1"/>
            <p:nvPr/>
          </p:nvSpPr>
          <p:spPr>
            <a:xfrm>
              <a:off x="1496688" y="2814260"/>
              <a:ext cx="1451700" cy="459900"/>
            </a:xfrm>
            <a:prstGeom prst="rect">
              <a:avLst/>
            </a:prstGeom>
            <a:grp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dirty="0">
                  <a:solidFill>
                    <a:srgbClr val="FFFFFF"/>
                  </a:solidFill>
                  <a:latin typeface="Roboto"/>
                  <a:ea typeface="Roboto"/>
                  <a:cs typeface="Roboto"/>
                  <a:sym typeface="Roboto"/>
                </a:rPr>
                <a:t>Scalability </a:t>
              </a:r>
              <a:endParaRPr sz="1100" dirty="0">
                <a:solidFill>
                  <a:srgbClr val="FFFFFF"/>
                </a:solidFill>
                <a:latin typeface="Roboto"/>
                <a:ea typeface="Roboto"/>
                <a:cs typeface="Roboto"/>
                <a:sym typeface="Roboto"/>
              </a:endParaRPr>
            </a:p>
          </p:txBody>
        </p:sp>
        <p:sp>
          <p:nvSpPr>
            <p:cNvPr id="19" name="Google Shape;271;p18">
              <a:extLst>
                <a:ext uri="{FF2B5EF4-FFF2-40B4-BE49-F238E27FC236}">
                  <a16:creationId xmlns:a16="http://schemas.microsoft.com/office/drawing/2014/main" id="{3D6FAE4C-F309-46CC-8815-FD42AD93FC8C}"/>
                </a:ext>
              </a:extLst>
            </p:cNvPr>
            <p:cNvSpPr txBox="1"/>
            <p:nvPr/>
          </p:nvSpPr>
          <p:spPr>
            <a:xfrm>
              <a:off x="1496688" y="3274227"/>
              <a:ext cx="1451700" cy="512400"/>
            </a:xfrm>
            <a:prstGeom prst="rect">
              <a:avLst/>
            </a:prstGeom>
            <a:grp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IN" sz="800" dirty="0">
                  <a:solidFill>
                    <a:srgbClr val="FFFFFF"/>
                  </a:solidFill>
                  <a:latin typeface="Roboto"/>
                  <a:ea typeface="Roboto"/>
                  <a:cs typeface="Roboto"/>
                  <a:sym typeface="Roboto"/>
                </a:rPr>
                <a:t>Multiple clients and troubleshooting capabilities </a:t>
              </a:r>
              <a:endParaRPr sz="800" dirty="0">
                <a:solidFill>
                  <a:srgbClr val="FFFFFF"/>
                </a:solidFill>
                <a:latin typeface="Roboto"/>
                <a:ea typeface="Roboto"/>
                <a:cs typeface="Roboto"/>
                <a:sym typeface="Roboto"/>
              </a:endParaRPr>
            </a:p>
          </p:txBody>
        </p:sp>
      </p:grpSp>
      <p:grpSp>
        <p:nvGrpSpPr>
          <p:cNvPr id="20" name="Google Shape;272;p18">
            <a:extLst>
              <a:ext uri="{FF2B5EF4-FFF2-40B4-BE49-F238E27FC236}">
                <a16:creationId xmlns:a16="http://schemas.microsoft.com/office/drawing/2014/main" id="{78FC19BA-8257-40B9-A620-72346ACCB639}"/>
              </a:ext>
            </a:extLst>
          </p:cNvPr>
          <p:cNvGrpSpPr/>
          <p:nvPr/>
        </p:nvGrpSpPr>
        <p:grpSpPr>
          <a:xfrm>
            <a:off x="3445119" y="2981697"/>
            <a:ext cx="1944600" cy="1569600"/>
            <a:chOff x="3216519" y="2571750"/>
            <a:chExt cx="1944600" cy="1569600"/>
          </a:xfrm>
          <a:solidFill>
            <a:schemeClr val="tx1">
              <a:lumMod val="50000"/>
            </a:schemeClr>
          </a:solidFill>
        </p:grpSpPr>
        <p:sp>
          <p:nvSpPr>
            <p:cNvPr id="21" name="Google Shape;273;p18">
              <a:extLst>
                <a:ext uri="{FF2B5EF4-FFF2-40B4-BE49-F238E27FC236}">
                  <a16:creationId xmlns:a16="http://schemas.microsoft.com/office/drawing/2014/main" id="{22FC1FF1-F4D7-4A54-AFFB-4B1073C6EE27}"/>
                </a:ext>
              </a:extLst>
            </p:cNvPr>
            <p:cNvSpPr/>
            <p:nvPr/>
          </p:nvSpPr>
          <p:spPr>
            <a:xfrm rot="10800000">
              <a:off x="3216519" y="2571750"/>
              <a:ext cx="1944600" cy="1569600"/>
            </a:xfrm>
            <a:prstGeom prst="round2DiagRect">
              <a:avLst>
                <a:gd name="adj1" fmla="val 0"/>
                <a:gd name="adj2" fmla="val 17764"/>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4;p18">
              <a:extLst>
                <a:ext uri="{FF2B5EF4-FFF2-40B4-BE49-F238E27FC236}">
                  <a16:creationId xmlns:a16="http://schemas.microsoft.com/office/drawing/2014/main" id="{FAF520BA-CB29-43F4-92F4-E4D2B1FC2EEB}"/>
                </a:ext>
              </a:extLst>
            </p:cNvPr>
            <p:cNvSpPr txBox="1"/>
            <p:nvPr/>
          </p:nvSpPr>
          <p:spPr>
            <a:xfrm>
              <a:off x="3461163" y="2814260"/>
              <a:ext cx="1451700" cy="459900"/>
            </a:xfrm>
            <a:prstGeom prst="rect">
              <a:avLst/>
            </a:prstGeom>
            <a:grp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dirty="0">
                  <a:solidFill>
                    <a:srgbClr val="FFFFFF"/>
                  </a:solidFill>
                  <a:latin typeface="Roboto"/>
                  <a:ea typeface="Roboto"/>
                  <a:cs typeface="Roboto"/>
                  <a:sym typeface="Roboto"/>
                </a:rPr>
                <a:t>Software upgrades</a:t>
              </a:r>
              <a:endParaRPr sz="1100" dirty="0">
                <a:solidFill>
                  <a:srgbClr val="FFFFFF"/>
                </a:solidFill>
                <a:latin typeface="Roboto"/>
                <a:ea typeface="Roboto"/>
                <a:cs typeface="Roboto"/>
                <a:sym typeface="Roboto"/>
              </a:endParaRPr>
            </a:p>
          </p:txBody>
        </p:sp>
        <p:sp>
          <p:nvSpPr>
            <p:cNvPr id="23" name="Google Shape;275;p18">
              <a:extLst>
                <a:ext uri="{FF2B5EF4-FFF2-40B4-BE49-F238E27FC236}">
                  <a16:creationId xmlns:a16="http://schemas.microsoft.com/office/drawing/2014/main" id="{451E5233-75F2-4649-AC63-F30465F25501}"/>
                </a:ext>
              </a:extLst>
            </p:cNvPr>
            <p:cNvSpPr txBox="1"/>
            <p:nvPr/>
          </p:nvSpPr>
          <p:spPr>
            <a:xfrm>
              <a:off x="3461163" y="3253699"/>
              <a:ext cx="1451700" cy="818787"/>
            </a:xfrm>
            <a:prstGeom prst="rect">
              <a:avLst/>
            </a:prstGeom>
            <a:grp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IN" sz="800" dirty="0">
                  <a:solidFill>
                    <a:srgbClr val="FFFFFF"/>
                  </a:solidFill>
                  <a:latin typeface="Roboto"/>
                  <a:ea typeface="Roboto"/>
                  <a:cs typeface="Roboto"/>
                  <a:sym typeface="Roboto"/>
                </a:rPr>
                <a:t>Bug fixes , Updates and Cloud support </a:t>
              </a:r>
              <a:endParaRPr sz="800" dirty="0">
                <a:solidFill>
                  <a:srgbClr val="FFFFFF"/>
                </a:solidFill>
                <a:latin typeface="Roboto"/>
                <a:ea typeface="Roboto"/>
                <a:cs typeface="Roboto"/>
                <a:sym typeface="Roboto"/>
              </a:endParaRPr>
            </a:p>
          </p:txBody>
        </p:sp>
      </p:grpSp>
      <p:grpSp>
        <p:nvGrpSpPr>
          <p:cNvPr id="24" name="Google Shape;276;p18">
            <a:extLst>
              <a:ext uri="{FF2B5EF4-FFF2-40B4-BE49-F238E27FC236}">
                <a16:creationId xmlns:a16="http://schemas.microsoft.com/office/drawing/2014/main" id="{63A5A983-E2DB-431A-B76E-F294990C1295}"/>
              </a:ext>
            </a:extLst>
          </p:cNvPr>
          <p:cNvGrpSpPr/>
          <p:nvPr/>
        </p:nvGrpSpPr>
        <p:grpSpPr>
          <a:xfrm>
            <a:off x="3282068" y="2820405"/>
            <a:ext cx="334125" cy="334078"/>
            <a:chOff x="3157188" y="909150"/>
            <a:chExt cx="470400" cy="470400"/>
          </a:xfrm>
        </p:grpSpPr>
        <p:sp>
          <p:nvSpPr>
            <p:cNvPr id="25" name="Google Shape;277;p18">
              <a:extLst>
                <a:ext uri="{FF2B5EF4-FFF2-40B4-BE49-F238E27FC236}">
                  <a16:creationId xmlns:a16="http://schemas.microsoft.com/office/drawing/2014/main" id="{ABAE5204-40F3-4957-A64E-0EE7019BFDC1}"/>
                </a:ext>
              </a:extLst>
            </p:cNvPr>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8;p18">
              <a:extLst>
                <a:ext uri="{FF2B5EF4-FFF2-40B4-BE49-F238E27FC236}">
                  <a16:creationId xmlns:a16="http://schemas.microsoft.com/office/drawing/2014/main" id="{73D1CDDB-1611-41DD-9A02-600123B31CEA}"/>
                </a:ext>
              </a:extLst>
            </p:cNvPr>
            <p:cNvSpPr/>
            <p:nvPr/>
          </p:nvSpPr>
          <p:spPr>
            <a:xfrm>
              <a:off x="3243138" y="995100"/>
              <a:ext cx="298500" cy="298500"/>
            </a:xfrm>
            <a:prstGeom prst="mathPlus">
              <a:avLst>
                <a:gd name="adj1" fmla="val 99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7C7B176E-C6D5-49A7-BD50-00FC47F4CCC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8224" y="592257"/>
            <a:ext cx="3508789" cy="53978"/>
          </a:xfrm>
          <a:prstGeom prst="rect">
            <a:avLst/>
          </a:prstGeom>
        </p:spPr>
      </p:pic>
      <p:sp>
        <p:nvSpPr>
          <p:cNvPr id="28" name="Google Shape;541;p28">
            <a:extLst>
              <a:ext uri="{FF2B5EF4-FFF2-40B4-BE49-F238E27FC236}">
                <a16:creationId xmlns:a16="http://schemas.microsoft.com/office/drawing/2014/main" id="{5065F2A7-6794-42AD-9568-B09FCB022399}"/>
              </a:ext>
            </a:extLst>
          </p:cNvPr>
          <p:cNvSpPr txBox="1">
            <a:spLocks/>
          </p:cNvSpPr>
          <p:nvPr/>
        </p:nvSpPr>
        <p:spPr>
          <a:xfrm>
            <a:off x="550413" y="721299"/>
            <a:ext cx="3636600" cy="570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solidFill>
                  <a:schemeClr val="bg1">
                    <a:lumMod val="95000"/>
                  </a:schemeClr>
                </a:solidFill>
                <a:latin typeface="Raleway" panose="020B0604020202020204" charset="0"/>
              </a:rPr>
              <a:t>Future works</a:t>
            </a:r>
          </a:p>
        </p:txBody>
      </p:sp>
    </p:spTree>
    <p:extLst>
      <p:ext uri="{BB962C8B-B14F-4D97-AF65-F5344CB8AC3E}">
        <p14:creationId xmlns:p14="http://schemas.microsoft.com/office/powerpoint/2010/main" val="2754368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email">
            <a:alphaModFix amt="63000"/>
            <a:lum/>
            <a:extLst>
              <a:ext uri="{28A0092B-C50C-407E-A947-70E740481C1C}">
                <a14:useLocalDpi xmlns:a14="http://schemas.microsoft.com/office/drawing/2010/main"/>
              </a:ext>
            </a:extLst>
          </a:blip>
          <a:srcRect/>
          <a:stretch>
            <a:fillRect/>
          </a:stretch>
        </a:blipFill>
        <a:effectLst/>
      </p:bgPr>
    </p:bg>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7950" y="1265939"/>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6600" dirty="0">
                <a:solidFill>
                  <a:schemeClr val="tx2">
                    <a:lumMod val="10000"/>
                  </a:schemeClr>
                </a:solidFill>
              </a:rPr>
              <a:t>Thank you</a:t>
            </a:r>
            <a:endParaRPr sz="5400" dirty="0">
              <a:solidFill>
                <a:schemeClr val="tx2">
                  <a:lumMod val="10000"/>
                </a:schemeClr>
              </a:solidFill>
            </a:endParaRPr>
          </a:p>
        </p:txBody>
      </p:sp>
      <p:pic>
        <p:nvPicPr>
          <p:cNvPr id="3" name="Picture 2">
            <a:extLst>
              <a:ext uri="{FF2B5EF4-FFF2-40B4-BE49-F238E27FC236}">
                <a16:creationId xmlns:a16="http://schemas.microsoft.com/office/drawing/2014/main" id="{4B9C9B77-07F9-4AC4-9E9A-D2E0B46E1CB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1796" y="1211961"/>
            <a:ext cx="3508789" cy="539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Overview</a:t>
            </a:r>
            <a:endParaRPr sz="2000" dirty="0"/>
          </a:p>
        </p:txBody>
      </p:sp>
      <p:sp>
        <p:nvSpPr>
          <p:cNvPr id="199" name="Google Shape;199;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100" dirty="0">
                <a:latin typeface="Montserrat" panose="00000500000000000000" pitchFamily="50" charset="0"/>
              </a:rPr>
              <a:t>Through the course of this presentation we shall be looking at the overall design of the entire system. The ecosystem of this project consists of both software and hardware elements of the projects with in depth analysis of every vertical explored.</a:t>
            </a:r>
          </a:p>
          <a:p>
            <a:pPr marL="0" lvl="0" indent="0" algn="l" rtl="0">
              <a:spcBef>
                <a:spcPts val="0"/>
              </a:spcBef>
              <a:spcAft>
                <a:spcPts val="1600"/>
              </a:spcAft>
              <a:buNone/>
            </a:pPr>
            <a:r>
              <a:rPr lang="en-IN" sz="1100" dirty="0">
                <a:latin typeface="Montserrat" panose="00000500000000000000" pitchFamily="50" charset="0"/>
              </a:rPr>
              <a:t>The product focuses on creating an ecosystem of it’s on inside a predefined environment with subject to static or dynamic changes.</a:t>
            </a:r>
            <a:endParaRPr sz="1100" dirty="0">
              <a:latin typeface="Montserrat" panose="00000500000000000000" pitchFamily="50"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bg2"/>
                </a:solidFill>
                <a:latin typeface="Raleway" panose="020B0604020202020204" charset="0"/>
              </a:rPr>
              <a:t>Project Objective</a:t>
            </a:r>
            <a:endParaRPr sz="1800" dirty="0">
              <a:solidFill>
                <a:schemeClr val="bg2"/>
              </a:solidFill>
              <a:latin typeface="Raleway" panose="020B0604020202020204" charset="0"/>
            </a:endParaRPr>
          </a:p>
        </p:txBody>
      </p:sp>
      <p:sp>
        <p:nvSpPr>
          <p:cNvPr id="219" name="Google Shape;219;p22"/>
          <p:cNvSpPr txBox="1">
            <a:spLocks noGrp="1"/>
          </p:cNvSpPr>
          <p:nvPr>
            <p:ph type="body" idx="1"/>
          </p:nvPr>
        </p:nvSpPr>
        <p:spPr>
          <a:xfrm>
            <a:off x="1394468" y="2159101"/>
            <a:ext cx="7688700" cy="2261100"/>
          </a:xfrm>
          <a:prstGeom prst="rect">
            <a:avLst/>
          </a:prstGeom>
        </p:spPr>
        <p:txBody>
          <a:bodyPr spcFirstLastPara="1" wrap="square" lIns="91425" tIns="91425" rIns="91425" bIns="91425" anchor="t" anchorCtr="0">
            <a:noAutofit/>
          </a:bodyPr>
          <a:lstStyle/>
          <a:p>
            <a:pPr marL="0" lvl="0" indent="0">
              <a:spcAft>
                <a:spcPts val="1600"/>
              </a:spcAft>
              <a:buClr>
                <a:srgbClr val="595959"/>
              </a:buClr>
              <a:buNone/>
            </a:pPr>
            <a:r>
              <a:rPr lang="en-US" sz="1200" dirty="0">
                <a:latin typeface="Montserrat" panose="00000500000000000000" pitchFamily="50" charset="0"/>
              </a:rPr>
              <a:t>To create a personalized shopping assistant robot for a customer in a shopping environment. Highly intuitive UI and intelligent hardware facilitation or the user for a personalized and hassle free shopping experience.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Problems to Solve</a:t>
            </a:r>
            <a:endParaRPr sz="1800" dirty="0"/>
          </a:p>
        </p:txBody>
      </p:sp>
      <p:sp>
        <p:nvSpPr>
          <p:cNvPr id="206" name="Google Shape;206;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07" name="Google Shape;207;p21"/>
          <p:cNvSpPr txBox="1">
            <a:spLocks noGrp="1"/>
          </p:cNvSpPr>
          <p:nvPr>
            <p:ph type="body" idx="1"/>
          </p:nvPr>
        </p:nvSpPr>
        <p:spPr>
          <a:xfrm>
            <a:off x="1846093" y="2181675"/>
            <a:ext cx="2832900" cy="1051800"/>
          </a:xfrm>
          <a:prstGeom prst="rect">
            <a:avLst/>
          </a:prstGeom>
        </p:spPr>
        <p:txBody>
          <a:bodyPr spcFirstLastPara="1" wrap="square" lIns="91425" tIns="91425" rIns="91425" bIns="91425" anchor="t" anchorCtr="0">
            <a:noAutofit/>
          </a:bodyPr>
          <a:lstStyle/>
          <a:p>
            <a:pPr marL="0" lvl="0" indent="0">
              <a:spcAft>
                <a:spcPts val="1600"/>
              </a:spcAft>
              <a:buNone/>
            </a:pPr>
            <a:r>
              <a:rPr lang="en-US" sz="1100" dirty="0"/>
              <a:t>Have you ever got lost in a Mall/Supermarket ?</a:t>
            </a:r>
          </a:p>
        </p:txBody>
      </p:sp>
      <p:sp>
        <p:nvSpPr>
          <p:cNvPr id="208" name="Google Shape;208;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9" name="Google Shape;209;p21"/>
          <p:cNvSpPr txBox="1">
            <a:spLocks noGrp="1"/>
          </p:cNvSpPr>
          <p:nvPr>
            <p:ph type="body" idx="1"/>
          </p:nvPr>
        </p:nvSpPr>
        <p:spPr>
          <a:xfrm>
            <a:off x="1846093" y="3396344"/>
            <a:ext cx="2832900" cy="1051800"/>
          </a:xfrm>
          <a:prstGeom prst="rect">
            <a:avLst/>
          </a:prstGeom>
        </p:spPr>
        <p:txBody>
          <a:bodyPr spcFirstLastPara="1" wrap="square" lIns="91425" tIns="91425" rIns="91425" bIns="91425" anchor="t" anchorCtr="0">
            <a:noAutofit/>
          </a:bodyPr>
          <a:lstStyle/>
          <a:p>
            <a:pPr marL="0" lvl="0" indent="0">
              <a:spcAft>
                <a:spcPts val="1600"/>
              </a:spcAft>
              <a:buNone/>
            </a:pPr>
            <a:r>
              <a:rPr lang="en-US" sz="1100" dirty="0"/>
              <a:t>Had too many things to buy in too little time ?</a:t>
            </a:r>
          </a:p>
        </p:txBody>
      </p:sp>
      <p:sp>
        <p:nvSpPr>
          <p:cNvPr id="210" name="Google Shape;210;p21"/>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11" name="Google Shape;211;p21"/>
          <p:cNvSpPr txBox="1">
            <a:spLocks noGrp="1"/>
          </p:cNvSpPr>
          <p:nvPr>
            <p:ph type="body" idx="1"/>
          </p:nvPr>
        </p:nvSpPr>
        <p:spPr>
          <a:xfrm>
            <a:off x="5536112" y="2181675"/>
            <a:ext cx="2832900" cy="1051800"/>
          </a:xfrm>
          <a:prstGeom prst="rect">
            <a:avLst/>
          </a:prstGeom>
        </p:spPr>
        <p:txBody>
          <a:bodyPr spcFirstLastPara="1" wrap="square" lIns="91425" tIns="91425" rIns="91425" bIns="91425" anchor="t" anchorCtr="0">
            <a:noAutofit/>
          </a:bodyPr>
          <a:lstStyle/>
          <a:p>
            <a:pPr marL="0" lvl="0" indent="0">
              <a:spcAft>
                <a:spcPts val="1600"/>
              </a:spcAft>
              <a:buNone/>
            </a:pPr>
            <a:r>
              <a:rPr lang="en-US" sz="1100" dirty="0"/>
              <a:t>Can’t find where your product is ?</a:t>
            </a:r>
          </a:p>
        </p:txBody>
      </p:sp>
      <p:sp>
        <p:nvSpPr>
          <p:cNvPr id="212" name="Google Shape;212;p21"/>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13" name="Google Shape;213;p21"/>
          <p:cNvSpPr txBox="1">
            <a:spLocks noGrp="1"/>
          </p:cNvSpPr>
          <p:nvPr>
            <p:ph type="body" idx="1"/>
          </p:nvPr>
        </p:nvSpPr>
        <p:spPr>
          <a:xfrm>
            <a:off x="5536112" y="3396344"/>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100" dirty="0"/>
              <a:t>Ended up buying more than you needed ?</a:t>
            </a:r>
            <a:endParaRPr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email">
            <a:alphaModFix amt="38000"/>
            <a:lum/>
            <a:extLst>
              <a:ext uri="{28A0092B-C50C-407E-A947-70E740481C1C}">
                <a14:useLocalDpi xmlns:a14="http://schemas.microsoft.com/office/drawing/2010/main"/>
              </a:ext>
            </a:extLst>
          </a:blip>
          <a:srcRect/>
          <a:stretch>
            <a:fillRect/>
          </a:stretch>
        </a:blipFill>
        <a:effectLst/>
      </p:bgPr>
    </p:bg>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49" y="2056374"/>
            <a:ext cx="5990005" cy="22108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6000" b="0" dirty="0">
                <a:solidFill>
                  <a:schemeClr val="tx1">
                    <a:lumMod val="50000"/>
                  </a:schemeClr>
                </a:solidFill>
              </a:rPr>
              <a:t>Understanding             the Market</a:t>
            </a:r>
            <a:endParaRPr sz="6000" b="0" dirty="0">
              <a:solidFill>
                <a:schemeClr val="tx1">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730725" y="1318650"/>
            <a:ext cx="3893400" cy="4547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Market Trends</a:t>
            </a:r>
            <a:endParaRPr sz="1800" dirty="0"/>
          </a:p>
        </p:txBody>
      </p:sp>
      <p:sp>
        <p:nvSpPr>
          <p:cNvPr id="230" name="Google Shape;230;p24"/>
          <p:cNvSpPr txBox="1">
            <a:spLocks noGrp="1"/>
          </p:cNvSpPr>
          <p:nvPr>
            <p:ph type="body" idx="1"/>
          </p:nvPr>
        </p:nvSpPr>
        <p:spPr>
          <a:xfrm>
            <a:off x="599039" y="1949214"/>
            <a:ext cx="4807268" cy="3262597"/>
          </a:xfrm>
          <a:prstGeom prst="rect">
            <a:avLst/>
          </a:prstGeom>
        </p:spPr>
        <p:txBody>
          <a:bodyPr spcFirstLastPara="1" wrap="square" lIns="91425" tIns="91425" rIns="91425" bIns="91425" anchor="t" anchorCtr="0">
            <a:noAutofit/>
          </a:bodyPr>
          <a:lstStyle/>
          <a:p>
            <a:pPr marL="214313" indent="-214313">
              <a:lnSpc>
                <a:spcPct val="100000"/>
              </a:lnSpc>
              <a:buFont typeface="Arial" panose="020B0604020202020204" pitchFamily="34" charset="0"/>
              <a:buChar char="•"/>
            </a:pPr>
            <a:r>
              <a:rPr lang="en-IN" sz="1200" dirty="0">
                <a:latin typeface="Montserrat" panose="00000500000000000000" pitchFamily="50" charset="0"/>
              </a:rPr>
              <a:t>Statistics show that the ever-growing size of shopping malls are gradually rising.</a:t>
            </a:r>
          </a:p>
          <a:p>
            <a:pPr marL="0" indent="0">
              <a:lnSpc>
                <a:spcPct val="100000"/>
              </a:lnSpc>
              <a:buNone/>
            </a:pPr>
            <a:endParaRPr lang="en-IN" sz="1200" dirty="0">
              <a:latin typeface="Montserrat" panose="00000500000000000000" pitchFamily="50" charset="0"/>
            </a:endParaRPr>
          </a:p>
          <a:p>
            <a:pPr marL="214313" indent="-214313">
              <a:lnSpc>
                <a:spcPct val="100000"/>
              </a:lnSpc>
              <a:buFont typeface="Arial" panose="020B0604020202020204" pitchFamily="34" charset="0"/>
              <a:buChar char="•"/>
            </a:pPr>
            <a:r>
              <a:rPr lang="en-IN" sz="1200" dirty="0">
                <a:latin typeface="Montserrat" panose="00000500000000000000" pitchFamily="50" charset="0"/>
              </a:rPr>
              <a:t>This increases the complexity and </a:t>
            </a:r>
            <a:r>
              <a:rPr lang="en-IN" sz="1200" dirty="0" err="1">
                <a:latin typeface="Montserrat" panose="00000500000000000000" pitchFamily="50" charset="0"/>
              </a:rPr>
              <a:t>maneuverability</a:t>
            </a:r>
            <a:r>
              <a:rPr lang="en-IN" sz="1200" dirty="0">
                <a:latin typeface="Montserrat" panose="00000500000000000000" pitchFamily="50" charset="0"/>
              </a:rPr>
              <a:t> of such gigantic structures </a:t>
            </a:r>
          </a:p>
          <a:p>
            <a:pPr marL="0" indent="0">
              <a:lnSpc>
                <a:spcPct val="100000"/>
              </a:lnSpc>
              <a:buNone/>
            </a:pPr>
            <a:endParaRPr lang="en-IN" sz="1200" dirty="0">
              <a:latin typeface="Montserrat" panose="00000500000000000000" pitchFamily="50" charset="0"/>
            </a:endParaRPr>
          </a:p>
          <a:p>
            <a:pPr marL="214313" indent="-214313">
              <a:lnSpc>
                <a:spcPct val="100000"/>
              </a:lnSpc>
              <a:buFont typeface="Arial" panose="020B0604020202020204" pitchFamily="34" charset="0"/>
              <a:buChar char="•"/>
            </a:pPr>
            <a:r>
              <a:rPr lang="en-IN" sz="1200" dirty="0">
                <a:latin typeface="Montserrat" panose="00000500000000000000" pitchFamily="50" charset="0"/>
              </a:rPr>
              <a:t>Reports show that not just shopping malls but warehouses and factories are following the same trends</a:t>
            </a:r>
          </a:p>
        </p:txBody>
      </p:sp>
      <p:pic>
        <p:nvPicPr>
          <p:cNvPr id="9" name="Picture Placeholder 7">
            <a:extLst>
              <a:ext uri="{FF2B5EF4-FFF2-40B4-BE49-F238E27FC236}">
                <a16:creationId xmlns:a16="http://schemas.microsoft.com/office/drawing/2014/main" id="{F3395D3D-12F1-4567-A8D3-C94E59D321D4}"/>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693624" y="498764"/>
            <a:ext cx="3450376" cy="46447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C9E6-9D93-43FE-88D4-94198BFD3253}"/>
              </a:ext>
            </a:extLst>
          </p:cNvPr>
          <p:cNvSpPr>
            <a:spLocks noGrp="1"/>
          </p:cNvSpPr>
          <p:nvPr>
            <p:ph type="title"/>
          </p:nvPr>
        </p:nvSpPr>
        <p:spPr/>
        <p:txBody>
          <a:bodyPr/>
          <a:lstStyle/>
          <a:p>
            <a:r>
              <a:rPr lang="en-IN" sz="1800" dirty="0"/>
              <a:t>Literature Survey</a:t>
            </a:r>
          </a:p>
        </p:txBody>
      </p:sp>
      <p:sp>
        <p:nvSpPr>
          <p:cNvPr id="3" name="Text Placeholder 2">
            <a:extLst>
              <a:ext uri="{FF2B5EF4-FFF2-40B4-BE49-F238E27FC236}">
                <a16:creationId xmlns:a16="http://schemas.microsoft.com/office/drawing/2014/main" id="{2CB43424-0868-4679-879F-322778474D46}"/>
              </a:ext>
            </a:extLst>
          </p:cNvPr>
          <p:cNvSpPr>
            <a:spLocks noGrp="1"/>
          </p:cNvSpPr>
          <p:nvPr>
            <p:ph type="body" idx="1"/>
          </p:nvPr>
        </p:nvSpPr>
        <p:spPr>
          <a:xfrm>
            <a:off x="729450" y="2078874"/>
            <a:ext cx="7688700" cy="2624743"/>
          </a:xfrm>
        </p:spPr>
        <p:txBody>
          <a:bodyPr/>
          <a:lstStyle/>
          <a:p>
            <a:pPr marL="146050" indent="0">
              <a:buNone/>
            </a:pPr>
            <a:r>
              <a:rPr lang="en-US" dirty="0">
                <a:latin typeface="Montserrat" panose="00000500000000000000" pitchFamily="50" charset="0"/>
              </a:rPr>
              <a:t>The previous works done regarding a path following robot system, they track human movements and they adopt a visual aid i.e. camera to do this process.</a:t>
            </a:r>
          </a:p>
          <a:p>
            <a:pPr marL="146050" indent="0">
              <a:buNone/>
            </a:pPr>
            <a:endParaRPr lang="en-US" dirty="0">
              <a:latin typeface="Montserrat" panose="00000500000000000000" pitchFamily="50" charset="0"/>
            </a:endParaRPr>
          </a:p>
          <a:p>
            <a:pPr marL="146050" indent="0">
              <a:buNone/>
            </a:pPr>
            <a:r>
              <a:rPr lang="en-US" dirty="0">
                <a:latin typeface="Montserrat" panose="00000500000000000000" pitchFamily="50" charset="0"/>
              </a:rPr>
              <a:t>Image processing principles adopted in the previous works, have adopted machine learning and deep learning techniques in implementation.</a:t>
            </a:r>
          </a:p>
          <a:p>
            <a:pPr marL="146050" indent="0">
              <a:buNone/>
            </a:pPr>
            <a:endParaRPr lang="en-US" dirty="0">
              <a:latin typeface="Montserrat" panose="00000500000000000000" pitchFamily="50" charset="0"/>
            </a:endParaRPr>
          </a:p>
          <a:p>
            <a:pPr marL="146050" indent="0">
              <a:buNone/>
            </a:pPr>
            <a:r>
              <a:rPr lang="en-US" dirty="0">
                <a:latin typeface="Montserrat" panose="00000500000000000000" pitchFamily="50" charset="0"/>
              </a:rPr>
              <a:t>Proposed system eliminates the machine learning part as the path to be followed by the bot is dynamic in nature and would be implemented using shortest distance algorithm.</a:t>
            </a:r>
            <a:endParaRPr lang="en-IN" dirty="0">
              <a:latin typeface="Montserrat" panose="00000500000000000000" pitchFamily="50" charset="0"/>
            </a:endParaRPr>
          </a:p>
        </p:txBody>
      </p:sp>
    </p:spTree>
    <p:extLst>
      <p:ext uri="{BB962C8B-B14F-4D97-AF65-F5344CB8AC3E}">
        <p14:creationId xmlns:p14="http://schemas.microsoft.com/office/powerpoint/2010/main" val="3460714359"/>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4876</TotalTime>
  <Words>873</Words>
  <Application>Microsoft Office PowerPoint</Application>
  <PresentationFormat>On-screen Show (16:9)</PresentationFormat>
  <Paragraphs>212</Paragraphs>
  <Slides>32</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Lato</vt:lpstr>
      <vt:lpstr>Roboto</vt:lpstr>
      <vt:lpstr>Montserrat</vt:lpstr>
      <vt:lpstr>Raleway</vt:lpstr>
      <vt:lpstr>Streamline</vt:lpstr>
      <vt:lpstr>AUTOMATED SUPERMARKET NAVIGATION  AND GUIDANCE SYSTEM</vt:lpstr>
      <vt:lpstr>Team </vt:lpstr>
      <vt:lpstr>Contents</vt:lpstr>
      <vt:lpstr>Overview</vt:lpstr>
      <vt:lpstr>Project Objective</vt:lpstr>
      <vt:lpstr>Problems to Solve</vt:lpstr>
      <vt:lpstr>Understanding             the Market</vt:lpstr>
      <vt:lpstr>Market Trends</vt:lpstr>
      <vt:lpstr>Literature Survey</vt:lpstr>
      <vt:lpstr>Existing Systems </vt:lpstr>
      <vt:lpstr>Implementation</vt:lpstr>
      <vt:lpstr>PowerPoint Presentation</vt:lpstr>
      <vt:lpstr>Architecture</vt:lpstr>
      <vt:lpstr>Hardware Components</vt:lpstr>
      <vt:lpstr>GUI Necessity </vt:lpstr>
      <vt:lpstr>Software Overview</vt:lpstr>
      <vt:lpstr>PowerPoint Presentation</vt:lpstr>
      <vt:lpstr>Software Demonstration</vt:lpstr>
      <vt:lpstr>Hardware Structure</vt:lpstr>
      <vt:lpstr>Hardware Organization </vt:lpstr>
      <vt:lpstr>PowerPoint Presentation</vt:lpstr>
      <vt:lpstr>PowerPoint Presentation</vt:lpstr>
      <vt:lpstr>PowerPoint Presentation</vt:lpstr>
      <vt:lpstr>PowerPoint Presentation</vt:lpstr>
      <vt:lpstr>Hardware Demonstration</vt:lpstr>
      <vt:lpstr>Simulation</vt:lpstr>
      <vt:lpstr>PowerPoint Presentation</vt:lpstr>
      <vt:lpstr>PowerPoint Presentation</vt:lpstr>
      <vt:lpstr>PowerPoint Presentation</vt:lpstr>
      <vt:lpstr>Target audience &amp; Applications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dc:title>
  <dc:creator>Shashwath_Vijay</dc:creator>
  <cp:lastModifiedBy>Sumanth</cp:lastModifiedBy>
  <cp:revision>100</cp:revision>
  <dcterms:modified xsi:type="dcterms:W3CDTF">2020-09-17T08:58:03Z</dcterms:modified>
</cp:coreProperties>
</file>